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Economica"/>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C4C4F1-3A54-478B-A951-F5BFB1A02071}">
  <a:tblStyle styleId="{B2C4C4F1-3A54-478B-A951-F5BFB1A020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Economic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Economica-italic.fntdata"/><Relationship Id="rId14" Type="http://schemas.openxmlformats.org/officeDocument/2006/relationships/slide" Target="slides/slide8.xml"/><Relationship Id="rId36" Type="http://schemas.openxmlformats.org/officeDocument/2006/relationships/font" Target="fonts/Economica-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Economic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a481ffb4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a481ffb4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70341b6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70341b6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Justification how well my model is working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a52e329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a52e329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sensitivity we believe is our most important metric, as this basically says that given that a patient has tumour, our model will say that the patient’s slides contains tumour patches with high probability. This is essential in quickly alerting patients that they should seek quick treatment.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specificity is another metric, which is the percentage of correctly predicted non tumour slides in the pool of slides that are classified no tumor.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also consider precision. </a:t>
            </a:r>
            <a:r>
              <a:rPr lang="en">
                <a:solidFill>
                  <a:schemeClr val="dk1"/>
                </a:solidFill>
              </a:rPr>
              <a:t>H</a:t>
            </a:r>
            <a:r>
              <a:rPr lang="en">
                <a:solidFill>
                  <a:schemeClr val="dk1"/>
                </a:solidFill>
              </a:rPr>
              <a:t>igh precision says that most of the patients who receive a positive prediction have tumor. This helps the hospital and patients save costs by reducing the need for unnecessary treatment and tests, as only the patients who need treatment receive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a52e329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a52e329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also consider Negative Predictive Value, which is the percentage of true negatives in the pool of predicted negative value. </a:t>
            </a:r>
            <a:r>
              <a:rPr lang="en">
                <a:solidFill>
                  <a:schemeClr val="dk1"/>
                </a:solidFill>
              </a:rPr>
              <a:t>This is also an important metric, though we believe may not be as crucial as sensitivity. High predictive value essentially increases the reliability of the model, by saying that if the model classifies a patient’s slides as having no tumor, the patient very likely does not have tumor.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F1 score is a better indicator of accuracy than vanilla accuracy in our problem, since in our problem, the severity of having false negatives is higher than that of false positives. A false negative will send a sick patient home, whereas a false positive simply requires a healthy patient to be further verified by a specialist. Therefore, we will pay closer attention to this metric.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last metric we will compute is the Matthews Correlation Coefficient, which is best used for imbalanced data sets. It penalizes wrong classifications in both classes according to different weights. The metric ranges from -1 to 1, where 0 represents “no better than random classification” and 1 represents perfect classification, -1 represents total disagreement.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a52e329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a52e3295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the 3 models using our dataset. Here are the results for the 3 models, the viewer can pause at the specific slide for details. I will compare the metrics for the 3 models side by side.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a52e329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a52e329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a52e3295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a52e3295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3 different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a52e3295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a52e3295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metrics for all our 3 models, side by side.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at first glance, we can tell all our 3 models are highly inaccurate and should not be used in practice to classify patient information. Regardless, we will examine each metric in closer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had mentioned earlier, sensitivity was our key metric and this suggests that our inception model at zoom level 2 was the most accurate, at 41.5%. However, this is still highly inaccurate and should not be used by any means. While specificity for our custom CNN at Zoom level 2 is high, which means that it classifies 70% of non-tumor slides correctly, this is outweighed by its low sensitivity metric. Therefore, this model should also not be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3 models have precision at about 33%, which means of all the positive tumor patches predicted, 33% of them actually contain tumor. In the same vein, negative predictive value falls around 61%, which means that of all the negative patches predicted, 61% of them actually do not contain tumor. This is definitely a cause for concern.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undersampling, we ensured that there was the same number of tumor and non-tumor patches. We suspect that our model may simply be a close to “random” model, which outputs its prediction at random, as can be shown by the close-to-50% accuracy, and close-to-0 MCC metric. In fact, the metrics for all 3 models are negative, saying that our models are mostly disagreeable with the correct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F1-score for all 3 models are too low, with the highest for the inception model at 38.7%. This is also an indicator for why none of our models should be used.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a52e3295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a52e3295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realize that our model is highly inaccurate, and despite hyperparameter tuning, found that we could not significantly improve the accuracy of our model significantly. We therefore want to discuss possible sources of error of our model, so that we can address these probable sources in 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source of error could be due to our tissue threshold, of 30%, being too small. The reason for choosing a small threshold was to increase the sources of training data. However, this also led to our training set perhaps containing too many patches with too little tissue information, that might have </a:t>
            </a:r>
            <a:r>
              <a:rPr lang="en"/>
              <a:t>interfered</a:t>
            </a:r>
            <a:r>
              <a:rPr lang="en"/>
              <a:t> with the training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Another could be that our dataset was too small to train on due to undersampling, where we had to throw out many non-timor patches. </a:t>
            </a:r>
            <a:r>
              <a:rPr lang="en">
                <a:solidFill>
                  <a:schemeClr val="dk1"/>
                </a:solidFill>
              </a:rPr>
              <a:t>We were left with 2000 patches in each class for the zoom level 2 dataset, for 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last possible grave source of error might be that dataset might be been pre-processed and labelled wrongly, therefore arising to the the model learning wrong labels. However, we do believe this is unlikely after having overviewed our code base.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17ea4af7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17ea4af7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8effe19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8effe19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7ea4af7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17ea4af7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17ea4af7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7ea4af7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a481ff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a481ffb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wanted to try to combine two different zoom levels, as the paper did, to see if that would improve the accuracy of our predictions. This required us to regenerate new data from the existing slides. We decided to use patches from slides at zoom level 3 and 4. This is how we generated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every patch at zoom level 3, we find the coordinates (x,y) that it is centered on. We find the label for that patch, and then generate a 299 x 299 patch centered at the same (x,y) coordinates at zoom level 4. We do this for all windowed patches of zoom level 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a481ffb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a481ffb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snippet of some of the patches that we generated. The grid of four patches on the left correspond to the patches at zoom level 3, and the right, at 4. As you can see, two patches that belong to the same pair, have the same name. So tumor016_1092 for zoom level 3 and 4 are centered at the same point on the slides, tumor016_1093 patch for level 3 and 4 is centered at the same point on the slides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red squares correspond to roughty where the patches at the corresponding zoom level 3 are located.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a481ffb4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a481ffb4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to note is how we created patches beyond the boundaries of the slide -- we did this by padding with zeros. Above is two patches generated at zoom level 0 and 7 centered right at the bottom right hand corner of a slide. Where the patch extends beyond the slide, the image is black, representing the padding.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a4f0871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a4f0871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multi-zoom model. We decided to use our own smaller custom models for each sub-model, as we found that our own custom model provided better accuracies for true positives as compared to using a pre-trained model. Also, using smaller models would save us training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sub-models for each zoom level was constructed in the same way. Each sub-model took in image patches of size 299 by 299 as input, followed by a convolutional layer and max pooling layer with outputs 32, 64, then 128, topped off with a flatten layer. This flatten layer would then feed into the concatenate layer which combines the outputs from both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densely connected layer atop both models outputs 64 weights, and finally an output logit.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a4f0871e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a4f0871e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had to combine both inputs. We had to create our own generator that outputs images from both generators as pairs, with their shared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function generate_generator_multiple was taken from an example online, which takes in two directories corresponding to both images. Note that both directories have the same number of images, so that this works. Then, it outputs images in pairs, followed by their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this for both the training and validation data, so that our multi-input model works.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a4f0871e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a4f0871e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running our model over 20 epochs, this is the results we managed to get. Our validation accuracy hovers around 80 to 85%, and our loss around 0.45.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to the paper, we found small or negligible improvements in our model when combining multiple zoom levels. However, this might also be due to the fact that our zoom levels were higher, and we used smaller sub-models.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a4f087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a4f087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on to future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believe that the accuracy of our model could be increased more by using the slides at the lowest zoom level, zoom level 0. However, it took us more than 15 hours to generate this data and did not think it would be time-efficient for us to use data at this zoom level. However, given the proper equipment and better GPU, data at zoom 0 would be highly beneficial in improving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played with the hyperparameters and found that the current configuration gave us the most reliable result, but believe that giving more scrutiny to especially sample weighting could improve our accuracies specifically for true positives.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our multi-zoom approach only used 2 zoom levels due to time constraints, but combining more than 2 zoom levels could also improve the accuracy of our model, though the original paper said that this only provided marginal improvements.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did not try alternative pretrained model, but stuck to the model that the paper deemed the most appropriate for our goal. However, it would be ideal to be able to experiment with other models such as MobileNet and VGG just to compare results.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70341b6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70341b6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70341b6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70341b6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70341b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70341b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paper, they figured that heavy models, such as VGG16, is not required.</a:t>
            </a:r>
            <a:endParaRPr/>
          </a:p>
          <a:p>
            <a:pPr indent="0" lvl="0" marL="0" rtl="0" algn="l">
              <a:spcBef>
                <a:spcPts val="0"/>
              </a:spcBef>
              <a:spcAft>
                <a:spcPts val="0"/>
              </a:spcAft>
              <a:buNone/>
            </a:pPr>
            <a:r>
              <a:rPr lang="en"/>
              <a:t>Transfer learning was not helpful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a481ffb4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a481ffb4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briefly explain how we generated the heat map, and give a demonstration on how to use the heatmap code to generate heatmaps for any model, and any slide to see the model’s predictions on that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generate the heatmap, we used a sliding window of size 299 by 299 pixels over the slides. The step size at which the window was sliding over the slide can be easily controlled. For each window, we used our model to generate a prediction, and add the prediction to the heatmap.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a481ffb4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a481ffb4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this is an example of a heatmap generated for a slide, with step-size 150. By adding the prediction value to each window on the heatmap, w</a:t>
            </a:r>
            <a:r>
              <a:rPr lang="en"/>
              <a:t>e get a gradient of colors, where the color red represents the areas of the heatmap with the highest probability of containing a tumour, as predicted by our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a481ffb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a481ffb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cell is also in the heatmap notebook, used to generate the heatmap for tumour slide 91. We specify a width and height of 1000 pixels, and a stride value of 150.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obtain the heatmap by calling the heat_map function with a model trained on patches of zoom level two, and overlay the heatmap over the original slide, which also has been downsized to 1000 by 1000 pixels.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70341b6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70341b6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code can be found in the heatmap notebook on the github repo.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heatmap function takes the slide image, the model used to generate predictions, the desired width and height of the final heat_map, and the stride, or step-size of the sliding window. So for lower stride values, we expect a finer, more resolved heatmap, but this also takes a longer time to generate.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part of the code shows our sliding window of size image_dim, which we have set at 299, taking a step size specified by the stride parameter.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add the model’s prediction value to our heatmap, which is downsized according to the width and height parameters.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Detecting Cancer in Gigapixel Pathology Images</a:t>
            </a:r>
            <a:endParaRPr sz="3000"/>
          </a:p>
        </p:txBody>
      </p:sp>
      <p:sp>
        <p:nvSpPr>
          <p:cNvPr id="63" name="Google Shape;63;p13"/>
          <p:cNvSpPr txBox="1"/>
          <p:nvPr>
            <p:ph idx="1" type="subTitle"/>
          </p:nvPr>
        </p:nvSpPr>
        <p:spPr>
          <a:xfrm>
            <a:off x="311700" y="3815375"/>
            <a:ext cx="85206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Su Ji Park</a:t>
            </a:r>
            <a:endParaRPr sz="2000"/>
          </a:p>
          <a:p>
            <a:pPr indent="0" lvl="0" marL="0" rtl="0" algn="l">
              <a:spcBef>
                <a:spcPts val="0"/>
              </a:spcBef>
              <a:spcAft>
                <a:spcPts val="0"/>
              </a:spcAft>
              <a:buNone/>
            </a:pPr>
            <a:r>
              <a:rPr lang="en" sz="2000"/>
              <a:t>Ashish Maheshwari</a:t>
            </a:r>
            <a:endParaRPr sz="2000"/>
          </a:p>
          <a:p>
            <a:pPr indent="0" lvl="0" marL="0" rtl="0" algn="l">
              <a:spcBef>
                <a:spcPts val="0"/>
              </a:spcBef>
              <a:spcAft>
                <a:spcPts val="0"/>
              </a:spcAft>
              <a:buNone/>
            </a:pPr>
            <a:r>
              <a:rPr lang="en" sz="2000"/>
              <a:t>Tia Lim</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1154200"/>
            <a:ext cx="8520600" cy="18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400"/>
              <a:t>Accuracy and Loss </a:t>
            </a:r>
            <a:endParaRPr b="1" sz="4400"/>
          </a:p>
          <a:p>
            <a:pPr indent="0" lvl="0" marL="0" rtl="0" algn="ctr">
              <a:spcBef>
                <a:spcPts val="0"/>
              </a:spcBef>
              <a:spcAft>
                <a:spcPts val="0"/>
              </a:spcAft>
              <a:buNone/>
            </a:pPr>
            <a:r>
              <a:rPr b="1" lang="en" sz="4400"/>
              <a:t>Plots</a:t>
            </a:r>
            <a:endParaRPr b="1" sz="4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8" name="Shape 158"/>
        <p:cNvGrpSpPr/>
        <p:nvPr/>
      </p:nvGrpSpPr>
      <p:grpSpPr>
        <a:xfrm>
          <a:off x="0" y="0"/>
          <a:ext cx="0" cy="0"/>
          <a:chOff x="0" y="0"/>
          <a:chExt cx="0" cy="0"/>
        </a:xfrm>
      </p:grpSpPr>
      <p:pic>
        <p:nvPicPr>
          <p:cNvPr id="159" name="Google Shape;159;p23"/>
          <p:cNvPicPr preferRelativeResize="0"/>
          <p:nvPr/>
        </p:nvPicPr>
        <p:blipFill rotWithShape="1">
          <a:blip r:embed="rId3">
            <a:alphaModFix/>
          </a:blip>
          <a:srcRect b="4951" l="0" r="0" t="0"/>
          <a:stretch/>
        </p:blipFill>
        <p:spPr>
          <a:xfrm>
            <a:off x="3794125" y="2187025"/>
            <a:ext cx="5349874" cy="2688474"/>
          </a:xfrm>
          <a:prstGeom prst="rect">
            <a:avLst/>
          </a:prstGeom>
          <a:noFill/>
          <a:ln>
            <a:noFill/>
          </a:ln>
        </p:spPr>
      </p:pic>
      <p:sp>
        <p:nvSpPr>
          <p:cNvPr id="160" name="Google Shape;160;p23"/>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care about reducing </a:t>
            </a:r>
            <a:r>
              <a:rPr lang="en" u="sng"/>
              <a:t>false negative rate</a:t>
            </a:r>
            <a:r>
              <a:rPr lang="en"/>
              <a:t>, or predicting no tumor, but the patient actually has tumor</a:t>
            </a:r>
            <a:endParaRPr/>
          </a:p>
          <a:p>
            <a:pPr indent="-317500" lvl="1" marL="914400" rtl="0" algn="l">
              <a:spcBef>
                <a:spcPts val="0"/>
              </a:spcBef>
              <a:spcAft>
                <a:spcPts val="0"/>
              </a:spcAft>
              <a:buSzPts val="1400"/>
              <a:buChar char="○"/>
            </a:pPr>
            <a:r>
              <a:rPr lang="en"/>
              <a:t>Confusion Matrix</a:t>
            </a:r>
            <a:endParaRPr/>
          </a:p>
          <a:p>
            <a:pPr indent="-317500" lvl="2" marL="1371600" rtl="0" algn="l">
              <a:spcBef>
                <a:spcPts val="0"/>
              </a:spcBef>
              <a:spcAft>
                <a:spcPts val="0"/>
              </a:spcAft>
              <a:buSzPts val="1400"/>
              <a:buChar char="■"/>
            </a:pPr>
            <a:r>
              <a:rPr lang="en"/>
              <a:t>F1-Score (average of precision and recall)</a:t>
            </a:r>
            <a:endParaRPr/>
          </a:p>
        </p:txBody>
      </p:sp>
      <p:sp>
        <p:nvSpPr>
          <p:cNvPr id="161" name="Google Shape;161;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Metric</a:t>
            </a:r>
            <a:endParaRPr/>
          </a:p>
        </p:txBody>
      </p:sp>
      <p:pic>
        <p:nvPicPr>
          <p:cNvPr id="162" name="Google Shape;162;p23"/>
          <p:cNvPicPr preferRelativeResize="0"/>
          <p:nvPr/>
        </p:nvPicPr>
        <p:blipFill>
          <a:blip r:embed="rId4">
            <a:alphaModFix/>
          </a:blip>
          <a:stretch>
            <a:fillRect/>
          </a:stretch>
        </p:blipFill>
        <p:spPr>
          <a:xfrm>
            <a:off x="166696" y="4129750"/>
            <a:ext cx="3053374" cy="41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Metric</a:t>
            </a:r>
            <a:endParaRPr/>
          </a:p>
        </p:txBody>
      </p:sp>
      <p:sp>
        <p:nvSpPr>
          <p:cNvPr id="168" name="Google Shape;168;p24"/>
          <p:cNvSpPr txBox="1"/>
          <p:nvPr/>
        </p:nvSpPr>
        <p:spPr>
          <a:xfrm>
            <a:off x="425250" y="1222750"/>
            <a:ext cx="8293500" cy="3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Recall/Sensitivity:</a:t>
            </a:r>
            <a:endParaRPr>
              <a:latin typeface="Open Sans"/>
              <a:ea typeface="Open Sans"/>
              <a:cs typeface="Open Sans"/>
              <a:sym typeface="Open Sans"/>
            </a:endParaRPr>
          </a:p>
          <a:p>
            <a:pPr indent="-317500" lvl="0" marL="914400" rtl="0" algn="l">
              <a:spcBef>
                <a:spcPts val="0"/>
              </a:spcBef>
              <a:spcAft>
                <a:spcPts val="0"/>
              </a:spcAft>
              <a:buSzPts val="1400"/>
              <a:buFont typeface="Open Sans"/>
              <a:buChar char="●"/>
            </a:pPr>
            <a:r>
              <a:rPr lang="en">
                <a:latin typeface="Open Sans"/>
                <a:ea typeface="Open Sans"/>
                <a:cs typeface="Open Sans"/>
                <a:sym typeface="Open Sans"/>
              </a:rPr>
              <a:t>Also known as the True Positive Rate</a:t>
            </a:r>
            <a:endParaRPr>
              <a:latin typeface="Open Sans"/>
              <a:ea typeface="Open Sans"/>
              <a:cs typeface="Open Sans"/>
              <a:sym typeface="Open Sans"/>
            </a:endParaRPr>
          </a:p>
          <a:p>
            <a:pPr indent="-317500" lvl="0" marL="914400" rtl="0" algn="l">
              <a:spcBef>
                <a:spcPts val="0"/>
              </a:spcBef>
              <a:spcAft>
                <a:spcPts val="0"/>
              </a:spcAft>
              <a:buSzPts val="1400"/>
              <a:buFont typeface="Open Sans"/>
              <a:buChar char="●"/>
            </a:pPr>
            <a:r>
              <a:rPr lang="en">
                <a:latin typeface="Open Sans"/>
                <a:ea typeface="Open Sans"/>
                <a:cs typeface="Open Sans"/>
                <a:sym typeface="Open Sans"/>
              </a:rPr>
              <a:t>TP/(TP + FN)</a:t>
            </a:r>
            <a:endParaRPr>
              <a:latin typeface="Open Sans"/>
              <a:ea typeface="Open Sans"/>
              <a:cs typeface="Open Sans"/>
              <a:sym typeface="Open Sans"/>
            </a:endParaRPr>
          </a:p>
          <a:p>
            <a:pPr indent="-317500" lvl="0" marL="914400" rtl="0" algn="l">
              <a:spcBef>
                <a:spcPts val="0"/>
              </a:spcBef>
              <a:spcAft>
                <a:spcPts val="0"/>
              </a:spcAft>
              <a:buSzPts val="1400"/>
              <a:buFont typeface="Open Sans"/>
              <a:buChar char="●"/>
            </a:pPr>
            <a:r>
              <a:rPr lang="en">
                <a:latin typeface="Open Sans"/>
                <a:ea typeface="Open Sans"/>
                <a:cs typeface="Open Sans"/>
                <a:sym typeface="Open Sans"/>
              </a:rPr>
              <a:t>Crucial score as we want patients who have tumor to be alerted that they need treatment</a:t>
            </a:r>
            <a:endParaRPr>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Specificity</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Also known as the True Negative Rate</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TN/(TN+FP)</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Precision:</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Also known as the Positive Predictive Value</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TP / (TP + FP)</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Saves cost by reducing unnecessary treatment </a:t>
            </a:r>
            <a:endParaRPr>
              <a:solidFill>
                <a:schemeClr val="dk1"/>
              </a:solidFill>
              <a:latin typeface="Open Sans"/>
              <a:ea typeface="Open Sans"/>
              <a:cs typeface="Open Sans"/>
              <a:sym typeface="Open Sans"/>
            </a:endParaRPr>
          </a:p>
        </p:txBody>
      </p:sp>
      <p:sp>
        <p:nvSpPr>
          <p:cNvPr id="169" name="Google Shape;169;p24"/>
          <p:cNvSpPr txBox="1"/>
          <p:nvPr/>
        </p:nvSpPr>
        <p:spPr>
          <a:xfrm>
            <a:off x="5814375" y="217675"/>
            <a:ext cx="1988100" cy="1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TP = True Positives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FP = False Positives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TN = True Negatives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FN = False Negatives</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nvSpPr>
        <p:spPr>
          <a:xfrm>
            <a:off x="425250" y="1222750"/>
            <a:ext cx="8293500" cy="3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Negative Predictive Value</a:t>
            </a:r>
            <a:r>
              <a:rPr lang="en">
                <a:latin typeface="Open Sans"/>
                <a:ea typeface="Open Sans"/>
                <a:cs typeface="Open Sans"/>
                <a:sym typeface="Open Sans"/>
              </a:rPr>
              <a:t>:</a:t>
            </a:r>
            <a:endParaRPr>
              <a:latin typeface="Open Sans"/>
              <a:ea typeface="Open Sans"/>
              <a:cs typeface="Open Sans"/>
              <a:sym typeface="Open Sans"/>
            </a:endParaRPr>
          </a:p>
          <a:p>
            <a:pPr indent="-317500" lvl="0" marL="914400" rtl="0" algn="l">
              <a:spcBef>
                <a:spcPts val="0"/>
              </a:spcBef>
              <a:spcAft>
                <a:spcPts val="0"/>
              </a:spcAft>
              <a:buSzPts val="1400"/>
              <a:buFont typeface="Open Sans"/>
              <a:buChar char="●"/>
            </a:pPr>
            <a:r>
              <a:rPr lang="en">
                <a:latin typeface="Open Sans"/>
                <a:ea typeface="Open Sans"/>
                <a:cs typeface="Open Sans"/>
                <a:sym typeface="Open Sans"/>
              </a:rPr>
              <a:t>TN/(TN+FN)</a:t>
            </a:r>
            <a:endParaRPr>
              <a:latin typeface="Open Sans"/>
              <a:ea typeface="Open Sans"/>
              <a:cs typeface="Open Sans"/>
              <a:sym typeface="Open Sans"/>
            </a:endParaRPr>
          </a:p>
          <a:p>
            <a:pPr indent="-317500" lvl="0" marL="914400" rtl="0" algn="l">
              <a:spcBef>
                <a:spcPts val="0"/>
              </a:spcBef>
              <a:spcAft>
                <a:spcPts val="0"/>
              </a:spcAft>
              <a:buSzPts val="1400"/>
              <a:buFont typeface="Open Sans"/>
              <a:buChar char="●"/>
            </a:pPr>
            <a:r>
              <a:rPr lang="en">
                <a:latin typeface="Open Sans"/>
                <a:ea typeface="Open Sans"/>
                <a:cs typeface="Open Sans"/>
                <a:sym typeface="Open Sans"/>
              </a:rPr>
              <a:t>Representative of the reliability of the model</a:t>
            </a:r>
            <a:endParaRPr>
              <a:latin typeface="Open Sans"/>
              <a:ea typeface="Open Sans"/>
              <a:cs typeface="Open Sans"/>
              <a:sym typeface="Open Sans"/>
            </a:endParaRPr>
          </a:p>
          <a:p>
            <a:pPr indent="0" lvl="0" marL="9144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F1 Score</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2  * Precision * Recall / Precision + Recall</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Weighted average of precision and recall</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More important than accuracy since FN are more severe than FP</a:t>
            </a:r>
            <a:endParaRPr>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Matthews Correlation Coefficient:</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Measure accuracy for unbalanced datasets</a:t>
            </a:r>
            <a:endParaRPr>
              <a:solidFill>
                <a:schemeClr val="dk1"/>
              </a:solidFill>
              <a:latin typeface="Open Sans"/>
              <a:ea typeface="Open Sans"/>
              <a:cs typeface="Open Sans"/>
              <a:sym typeface="Open Sans"/>
            </a:endParaRPr>
          </a:p>
          <a:p>
            <a:pPr indent="-317500" lvl="0" marL="9144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[-1, 0, 1]</a:t>
            </a:r>
            <a:endParaRPr>
              <a:solidFill>
                <a:schemeClr val="dk1"/>
              </a:solidFill>
              <a:latin typeface="Open Sans"/>
              <a:ea typeface="Open Sans"/>
              <a:cs typeface="Open Sans"/>
              <a:sym typeface="Open Sans"/>
            </a:endParaRPr>
          </a:p>
        </p:txBody>
      </p:sp>
      <p:sp>
        <p:nvSpPr>
          <p:cNvPr id="175" name="Google Shape;17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Metric</a:t>
            </a:r>
            <a:endParaRPr/>
          </a:p>
        </p:txBody>
      </p:sp>
      <p:sp>
        <p:nvSpPr>
          <p:cNvPr id="176" name="Google Shape;176;p25"/>
          <p:cNvSpPr txBox="1"/>
          <p:nvPr/>
        </p:nvSpPr>
        <p:spPr>
          <a:xfrm>
            <a:off x="5814375" y="217675"/>
            <a:ext cx="1988100" cy="1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TP = True Positives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FP = False Positives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TN = True Negatives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FN = False Negatives</a:t>
            </a:r>
            <a:endParaRPr>
              <a:latin typeface="Open Sans"/>
              <a:ea typeface="Open Sans"/>
              <a:cs typeface="Open Sans"/>
              <a:sym typeface="Open Sans"/>
            </a:endParaRPr>
          </a:p>
        </p:txBody>
      </p:sp>
      <p:pic>
        <p:nvPicPr>
          <p:cNvPr id="177" name="Google Shape;177;p25"/>
          <p:cNvPicPr preferRelativeResize="0"/>
          <p:nvPr/>
        </p:nvPicPr>
        <p:blipFill>
          <a:blip r:embed="rId3">
            <a:alphaModFix/>
          </a:blip>
          <a:stretch>
            <a:fillRect/>
          </a:stretch>
        </p:blipFill>
        <p:spPr>
          <a:xfrm>
            <a:off x="907900" y="3904625"/>
            <a:ext cx="4782425" cy="64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0" y="138725"/>
            <a:ext cx="8228400" cy="5556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Model: Inception V3 | Zoom Level: 2 | Epochs: 20</a:t>
            </a:r>
            <a:endParaRPr b="1"/>
          </a:p>
        </p:txBody>
      </p:sp>
      <p:pic>
        <p:nvPicPr>
          <p:cNvPr id="183" name="Google Shape;183;p26"/>
          <p:cNvPicPr preferRelativeResize="0"/>
          <p:nvPr/>
        </p:nvPicPr>
        <p:blipFill>
          <a:blip r:embed="rId3">
            <a:alphaModFix/>
          </a:blip>
          <a:stretch>
            <a:fillRect/>
          </a:stretch>
        </p:blipFill>
        <p:spPr>
          <a:xfrm>
            <a:off x="625650" y="823275"/>
            <a:ext cx="3090575" cy="4047326"/>
          </a:xfrm>
          <a:prstGeom prst="rect">
            <a:avLst/>
          </a:prstGeom>
          <a:noFill/>
          <a:ln>
            <a:noFill/>
          </a:ln>
        </p:spPr>
      </p:pic>
      <p:graphicFrame>
        <p:nvGraphicFramePr>
          <p:cNvPr id="184" name="Google Shape;184;p26"/>
          <p:cNvGraphicFramePr/>
          <p:nvPr/>
        </p:nvGraphicFramePr>
        <p:xfrm>
          <a:off x="4188025" y="991550"/>
          <a:ext cx="3000000" cy="3000000"/>
        </p:xfrm>
        <a:graphic>
          <a:graphicData uri="http://schemas.openxmlformats.org/drawingml/2006/table">
            <a:tbl>
              <a:tblPr>
                <a:noFill/>
                <a:tableStyleId>{B2C4C4F1-3A54-478B-A951-F5BFB1A02071}</a:tableStyleId>
              </a:tblPr>
              <a:tblGrid>
                <a:gridCol w="2667800"/>
                <a:gridCol w="1206725"/>
              </a:tblGrid>
              <a:tr h="478275">
                <a:tc>
                  <a:txBody>
                    <a:bodyPr>
                      <a:noAutofit/>
                    </a:bodyPr>
                    <a:lstStyle/>
                    <a:p>
                      <a:pPr indent="0" lvl="0" marL="0" rtl="0" algn="l">
                        <a:spcBef>
                          <a:spcPts val="0"/>
                        </a:spcBef>
                        <a:spcAft>
                          <a:spcPts val="0"/>
                        </a:spcAft>
                        <a:buNone/>
                      </a:pPr>
                      <a:r>
                        <a:rPr lang="en"/>
                        <a:t>Recall/Sensitivity</a:t>
                      </a:r>
                      <a:endParaRPr/>
                    </a:p>
                  </a:txBody>
                  <a:tcPr marT="91425" marB="91425" marR="91425" marL="91425"/>
                </a:tc>
                <a:tc>
                  <a:txBody>
                    <a:bodyPr>
                      <a:noAutofit/>
                    </a:bodyPr>
                    <a:lstStyle/>
                    <a:p>
                      <a:pPr indent="0" lvl="0" marL="0" rtl="0" algn="l">
                        <a:spcBef>
                          <a:spcPts val="0"/>
                        </a:spcBef>
                        <a:spcAft>
                          <a:spcPts val="0"/>
                        </a:spcAft>
                        <a:buNone/>
                      </a:pPr>
                      <a:r>
                        <a:rPr lang="en"/>
                        <a:t>0.415</a:t>
                      </a:r>
                      <a:endParaRPr/>
                    </a:p>
                  </a:txBody>
                  <a:tcPr marT="91425" marB="91425" marR="91425" marL="91425"/>
                </a:tc>
              </a:tr>
              <a:tr h="478275">
                <a:tc>
                  <a:txBody>
                    <a:bodyPr>
                      <a:noAutofit/>
                    </a:bodyPr>
                    <a:lstStyle/>
                    <a:p>
                      <a:pPr indent="0" lvl="0" marL="0" rtl="0" algn="l">
                        <a:spcBef>
                          <a:spcPts val="0"/>
                        </a:spcBef>
                        <a:spcAft>
                          <a:spcPts val="0"/>
                        </a:spcAft>
                        <a:buNone/>
                      </a:pPr>
                      <a:r>
                        <a:rPr lang="en"/>
                        <a:t>Specificity</a:t>
                      </a:r>
                      <a:endParaRPr/>
                    </a:p>
                  </a:txBody>
                  <a:tcPr marT="91425" marB="91425" marR="91425" marL="91425"/>
                </a:tc>
                <a:tc>
                  <a:txBody>
                    <a:bodyPr>
                      <a:noAutofit/>
                    </a:bodyPr>
                    <a:lstStyle/>
                    <a:p>
                      <a:pPr indent="0" lvl="0" marL="0" rtl="0" algn="l">
                        <a:spcBef>
                          <a:spcPts val="0"/>
                        </a:spcBef>
                        <a:spcAft>
                          <a:spcPts val="0"/>
                        </a:spcAft>
                        <a:buNone/>
                      </a:pPr>
                      <a:r>
                        <a:rPr lang="en"/>
                        <a:t>0.556</a:t>
                      </a:r>
                      <a:endParaRPr/>
                    </a:p>
                  </a:txBody>
                  <a:tcPr marT="91425" marB="91425" marR="91425" marL="91425"/>
                </a:tc>
              </a:tr>
              <a:tr h="478275">
                <a:tc>
                  <a:txBody>
                    <a:bodyPr>
                      <a:noAutofit/>
                    </a:bodyPr>
                    <a:lstStyle/>
                    <a:p>
                      <a:pPr indent="0" lvl="0" marL="0" rtl="0" algn="l">
                        <a:spcBef>
                          <a:spcPts val="0"/>
                        </a:spcBef>
                        <a:spcAft>
                          <a:spcPts val="0"/>
                        </a:spcAft>
                        <a:buNone/>
                      </a:pPr>
                      <a:r>
                        <a:rPr lang="en"/>
                        <a:t>Precision</a:t>
                      </a:r>
                      <a:endParaRPr/>
                    </a:p>
                  </a:txBody>
                  <a:tcPr marT="91425" marB="91425" marR="91425" marL="91425"/>
                </a:tc>
                <a:tc>
                  <a:txBody>
                    <a:bodyPr>
                      <a:noAutofit/>
                    </a:bodyPr>
                    <a:lstStyle/>
                    <a:p>
                      <a:pPr indent="0" lvl="0" marL="0" rtl="0" algn="l">
                        <a:spcBef>
                          <a:spcPts val="0"/>
                        </a:spcBef>
                        <a:spcAft>
                          <a:spcPts val="0"/>
                        </a:spcAft>
                        <a:buNone/>
                      </a:pPr>
                      <a:r>
                        <a:rPr lang="en"/>
                        <a:t>0.361</a:t>
                      </a:r>
                      <a:endParaRPr/>
                    </a:p>
                  </a:txBody>
                  <a:tcPr marT="91425" marB="91425" marR="91425" marL="91425"/>
                </a:tc>
              </a:tr>
              <a:tr h="478275">
                <a:tc>
                  <a:txBody>
                    <a:bodyPr>
                      <a:noAutofit/>
                    </a:bodyPr>
                    <a:lstStyle/>
                    <a:p>
                      <a:pPr indent="0" lvl="0" marL="0" rtl="0" algn="l">
                        <a:spcBef>
                          <a:spcPts val="0"/>
                        </a:spcBef>
                        <a:spcAft>
                          <a:spcPts val="0"/>
                        </a:spcAft>
                        <a:buNone/>
                      </a:pPr>
                      <a:r>
                        <a:rPr lang="en"/>
                        <a:t>Negative Predictive Value</a:t>
                      </a:r>
                      <a:endParaRPr/>
                    </a:p>
                  </a:txBody>
                  <a:tcPr marT="91425" marB="91425" marR="91425" marL="91425"/>
                </a:tc>
                <a:tc>
                  <a:txBody>
                    <a:bodyPr>
                      <a:noAutofit/>
                    </a:bodyPr>
                    <a:lstStyle/>
                    <a:p>
                      <a:pPr indent="0" lvl="0" marL="0" rtl="0" algn="l">
                        <a:spcBef>
                          <a:spcPts val="0"/>
                        </a:spcBef>
                        <a:spcAft>
                          <a:spcPts val="0"/>
                        </a:spcAft>
                        <a:buNone/>
                      </a:pPr>
                      <a:r>
                        <a:rPr lang="en"/>
                        <a:t>0.611</a:t>
                      </a:r>
                      <a:endParaRPr/>
                    </a:p>
                  </a:txBody>
                  <a:tcPr marT="91425" marB="91425" marR="91425" marL="91425"/>
                </a:tc>
              </a:tr>
              <a:tr h="478275">
                <a:tc>
                  <a:txBody>
                    <a:bodyPr>
                      <a:noAutofit/>
                    </a:bodyPr>
                    <a:lstStyle/>
                    <a:p>
                      <a:pPr indent="0" lvl="0" marL="0" rtl="0" algn="l">
                        <a:spcBef>
                          <a:spcPts val="0"/>
                        </a:spcBef>
                        <a:spcAft>
                          <a:spcPts val="0"/>
                        </a:spcAft>
                        <a:buNone/>
                      </a:pPr>
                      <a:r>
                        <a:rPr lang="en"/>
                        <a:t>F1</a:t>
                      </a:r>
                      <a:endParaRPr/>
                    </a:p>
                  </a:txBody>
                  <a:tcPr marT="91425" marB="91425" marR="91425" marL="91425"/>
                </a:tc>
                <a:tc>
                  <a:txBody>
                    <a:bodyPr>
                      <a:noAutofit/>
                    </a:bodyPr>
                    <a:lstStyle/>
                    <a:p>
                      <a:pPr indent="0" lvl="0" marL="0" rtl="0" algn="l">
                        <a:spcBef>
                          <a:spcPts val="0"/>
                        </a:spcBef>
                        <a:spcAft>
                          <a:spcPts val="0"/>
                        </a:spcAft>
                        <a:buNone/>
                      </a:pPr>
                      <a:r>
                        <a:rPr lang="en"/>
                        <a:t>0.387</a:t>
                      </a:r>
                      <a:endParaRPr/>
                    </a:p>
                  </a:txBody>
                  <a:tcPr marT="91425" marB="91425" marR="91425" marL="91425"/>
                </a:tc>
              </a:tr>
              <a:tr h="478275">
                <a:tc>
                  <a:txBody>
                    <a:bodyPr>
                      <a:noAutofit/>
                    </a:bodyPr>
                    <a:lstStyle/>
                    <a:p>
                      <a:pPr indent="0" lvl="0" marL="0" rtl="0" algn="l">
                        <a:spcBef>
                          <a:spcPts val="0"/>
                        </a:spcBef>
                        <a:spcAft>
                          <a:spcPts val="0"/>
                        </a:spcAft>
                        <a:buNone/>
                      </a:pPr>
                      <a:r>
                        <a:rPr lang="en"/>
                        <a:t>Accuracy</a:t>
                      </a:r>
                      <a:endParaRPr/>
                    </a:p>
                  </a:txBody>
                  <a:tcPr marT="91425" marB="91425" marR="91425" marL="91425"/>
                </a:tc>
                <a:tc>
                  <a:txBody>
                    <a:bodyPr>
                      <a:noAutofit/>
                    </a:bodyPr>
                    <a:lstStyle/>
                    <a:p>
                      <a:pPr indent="0" lvl="0" marL="0" rtl="0" algn="l">
                        <a:spcBef>
                          <a:spcPts val="0"/>
                        </a:spcBef>
                        <a:spcAft>
                          <a:spcPts val="0"/>
                        </a:spcAft>
                        <a:buNone/>
                      </a:pPr>
                      <a:r>
                        <a:rPr lang="en"/>
                        <a:t>0.503</a:t>
                      </a:r>
                      <a:endParaRPr/>
                    </a:p>
                  </a:txBody>
                  <a:tcPr marT="91425" marB="91425" marR="91425" marL="91425"/>
                </a:tc>
              </a:tr>
              <a:tr h="478275">
                <a:tc>
                  <a:txBody>
                    <a:bodyPr>
                      <a:noAutofit/>
                    </a:bodyPr>
                    <a:lstStyle/>
                    <a:p>
                      <a:pPr indent="0" lvl="0" marL="0" rtl="0" algn="l">
                        <a:spcBef>
                          <a:spcPts val="0"/>
                        </a:spcBef>
                        <a:spcAft>
                          <a:spcPts val="0"/>
                        </a:spcAft>
                        <a:buNone/>
                      </a:pPr>
                      <a:r>
                        <a:rPr lang="en"/>
                        <a:t>MCC</a:t>
                      </a:r>
                      <a:endParaRPr/>
                    </a:p>
                  </a:txBody>
                  <a:tcPr marT="91425" marB="91425" marR="91425" marL="91425"/>
                </a:tc>
                <a:tc>
                  <a:txBody>
                    <a:bodyPr>
                      <a:noAutofit/>
                    </a:bodyPr>
                    <a:lstStyle/>
                    <a:p>
                      <a:pPr indent="0" lvl="0" marL="0" rtl="0" algn="l">
                        <a:spcBef>
                          <a:spcPts val="0"/>
                        </a:spcBef>
                        <a:spcAft>
                          <a:spcPts val="0"/>
                        </a:spcAft>
                        <a:buNone/>
                      </a:pPr>
                      <a:r>
                        <a:rPr lang="en"/>
                        <a:t>-0.0275</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0" y="246575"/>
            <a:ext cx="8015100" cy="4908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Model: Custom CNN | Zoom Level: 3 | Epochs: 15</a:t>
            </a:r>
            <a:endParaRPr b="1"/>
          </a:p>
        </p:txBody>
      </p:sp>
      <p:pic>
        <p:nvPicPr>
          <p:cNvPr id="190" name="Google Shape;190;p27"/>
          <p:cNvPicPr preferRelativeResize="0"/>
          <p:nvPr/>
        </p:nvPicPr>
        <p:blipFill>
          <a:blip r:embed="rId3">
            <a:alphaModFix/>
          </a:blip>
          <a:stretch>
            <a:fillRect/>
          </a:stretch>
        </p:blipFill>
        <p:spPr>
          <a:xfrm>
            <a:off x="1059525" y="785175"/>
            <a:ext cx="3008375" cy="3982699"/>
          </a:xfrm>
          <a:prstGeom prst="rect">
            <a:avLst/>
          </a:prstGeom>
          <a:noFill/>
          <a:ln>
            <a:noFill/>
          </a:ln>
        </p:spPr>
      </p:pic>
      <p:graphicFrame>
        <p:nvGraphicFramePr>
          <p:cNvPr id="191" name="Google Shape;191;p27"/>
          <p:cNvGraphicFramePr/>
          <p:nvPr/>
        </p:nvGraphicFramePr>
        <p:xfrm>
          <a:off x="4656950" y="991550"/>
          <a:ext cx="3000000" cy="3000000"/>
        </p:xfrm>
        <a:graphic>
          <a:graphicData uri="http://schemas.openxmlformats.org/drawingml/2006/table">
            <a:tbl>
              <a:tblPr>
                <a:noFill/>
                <a:tableStyleId>{B2C4C4F1-3A54-478B-A951-F5BFB1A02071}</a:tableStyleId>
              </a:tblPr>
              <a:tblGrid>
                <a:gridCol w="2667800"/>
                <a:gridCol w="1206725"/>
              </a:tblGrid>
              <a:tr h="478275">
                <a:tc>
                  <a:txBody>
                    <a:bodyPr>
                      <a:noAutofit/>
                    </a:bodyPr>
                    <a:lstStyle/>
                    <a:p>
                      <a:pPr indent="0" lvl="0" marL="0" rtl="0" algn="l">
                        <a:spcBef>
                          <a:spcPts val="0"/>
                        </a:spcBef>
                        <a:spcAft>
                          <a:spcPts val="0"/>
                        </a:spcAft>
                        <a:buNone/>
                      </a:pPr>
                      <a:r>
                        <a:rPr lang="en"/>
                        <a:t>Recall/Sensitivity</a:t>
                      </a:r>
                      <a:endParaRPr/>
                    </a:p>
                  </a:txBody>
                  <a:tcPr marT="91425" marB="91425" marR="91425" marL="91425"/>
                </a:tc>
                <a:tc>
                  <a:txBody>
                    <a:bodyPr>
                      <a:noAutofit/>
                    </a:bodyPr>
                    <a:lstStyle/>
                    <a:p>
                      <a:pPr indent="0" lvl="0" marL="0" rtl="0" algn="l">
                        <a:spcBef>
                          <a:spcPts val="0"/>
                        </a:spcBef>
                        <a:spcAft>
                          <a:spcPts val="0"/>
                        </a:spcAft>
                        <a:buNone/>
                      </a:pPr>
                      <a:r>
                        <a:rPr lang="en"/>
                        <a:t>0.283</a:t>
                      </a:r>
                      <a:endParaRPr/>
                    </a:p>
                  </a:txBody>
                  <a:tcPr marT="91425" marB="91425" marR="91425" marL="91425"/>
                </a:tc>
              </a:tr>
              <a:tr h="478275">
                <a:tc>
                  <a:txBody>
                    <a:bodyPr>
                      <a:noAutofit/>
                    </a:bodyPr>
                    <a:lstStyle/>
                    <a:p>
                      <a:pPr indent="0" lvl="0" marL="0" rtl="0" algn="l">
                        <a:spcBef>
                          <a:spcPts val="0"/>
                        </a:spcBef>
                        <a:spcAft>
                          <a:spcPts val="0"/>
                        </a:spcAft>
                        <a:buNone/>
                      </a:pPr>
                      <a:r>
                        <a:rPr lang="en"/>
                        <a:t>Specificity</a:t>
                      </a:r>
                      <a:endParaRPr/>
                    </a:p>
                  </a:txBody>
                  <a:tcPr marT="91425" marB="91425" marR="91425" marL="91425"/>
                </a:tc>
                <a:tc>
                  <a:txBody>
                    <a:bodyPr>
                      <a:noAutofit/>
                    </a:bodyPr>
                    <a:lstStyle/>
                    <a:p>
                      <a:pPr indent="0" lvl="0" marL="0" rtl="0" algn="l">
                        <a:spcBef>
                          <a:spcPts val="0"/>
                        </a:spcBef>
                        <a:spcAft>
                          <a:spcPts val="0"/>
                        </a:spcAft>
                        <a:buNone/>
                      </a:pPr>
                      <a:r>
                        <a:rPr lang="en"/>
                        <a:t>0.688</a:t>
                      </a:r>
                      <a:endParaRPr/>
                    </a:p>
                  </a:txBody>
                  <a:tcPr marT="91425" marB="91425" marR="91425" marL="91425"/>
                </a:tc>
              </a:tr>
              <a:tr h="478275">
                <a:tc>
                  <a:txBody>
                    <a:bodyPr>
                      <a:noAutofit/>
                    </a:bodyPr>
                    <a:lstStyle/>
                    <a:p>
                      <a:pPr indent="0" lvl="0" marL="0" rtl="0" algn="l">
                        <a:spcBef>
                          <a:spcPts val="0"/>
                        </a:spcBef>
                        <a:spcAft>
                          <a:spcPts val="0"/>
                        </a:spcAft>
                        <a:buNone/>
                      </a:pPr>
                      <a:r>
                        <a:rPr lang="en"/>
                        <a:t>Precision</a:t>
                      </a:r>
                      <a:endParaRPr/>
                    </a:p>
                  </a:txBody>
                  <a:tcPr marT="91425" marB="91425" marR="91425" marL="91425"/>
                </a:tc>
                <a:tc>
                  <a:txBody>
                    <a:bodyPr>
                      <a:noAutofit/>
                    </a:bodyPr>
                    <a:lstStyle/>
                    <a:p>
                      <a:pPr indent="0" lvl="0" marL="0" rtl="0" algn="l">
                        <a:spcBef>
                          <a:spcPts val="0"/>
                        </a:spcBef>
                        <a:spcAft>
                          <a:spcPts val="0"/>
                        </a:spcAft>
                        <a:buNone/>
                      </a:pPr>
                      <a:r>
                        <a:rPr lang="en"/>
                        <a:t>0.331</a:t>
                      </a:r>
                      <a:endParaRPr/>
                    </a:p>
                  </a:txBody>
                  <a:tcPr marT="91425" marB="91425" marR="91425" marL="91425"/>
                </a:tc>
              </a:tr>
              <a:tr h="478275">
                <a:tc>
                  <a:txBody>
                    <a:bodyPr>
                      <a:noAutofit/>
                    </a:bodyPr>
                    <a:lstStyle/>
                    <a:p>
                      <a:pPr indent="0" lvl="0" marL="0" rtl="0" algn="l">
                        <a:spcBef>
                          <a:spcPts val="0"/>
                        </a:spcBef>
                        <a:spcAft>
                          <a:spcPts val="0"/>
                        </a:spcAft>
                        <a:buNone/>
                      </a:pPr>
                      <a:r>
                        <a:rPr lang="en"/>
                        <a:t>Negative Predictive Value</a:t>
                      </a:r>
                      <a:endParaRPr/>
                    </a:p>
                  </a:txBody>
                  <a:tcPr marT="91425" marB="91425" marR="91425" marL="91425"/>
                </a:tc>
                <a:tc>
                  <a:txBody>
                    <a:bodyPr>
                      <a:noAutofit/>
                    </a:bodyPr>
                    <a:lstStyle/>
                    <a:p>
                      <a:pPr indent="0" lvl="0" marL="0" rtl="0" algn="l">
                        <a:spcBef>
                          <a:spcPts val="0"/>
                        </a:spcBef>
                        <a:spcAft>
                          <a:spcPts val="0"/>
                        </a:spcAft>
                        <a:buNone/>
                      </a:pPr>
                      <a:r>
                        <a:rPr lang="en"/>
                        <a:t>0.637</a:t>
                      </a:r>
                      <a:endParaRPr/>
                    </a:p>
                  </a:txBody>
                  <a:tcPr marT="91425" marB="91425" marR="91425" marL="91425"/>
                </a:tc>
              </a:tr>
              <a:tr h="478275">
                <a:tc>
                  <a:txBody>
                    <a:bodyPr>
                      <a:noAutofit/>
                    </a:bodyPr>
                    <a:lstStyle/>
                    <a:p>
                      <a:pPr indent="0" lvl="0" marL="0" rtl="0" algn="l">
                        <a:spcBef>
                          <a:spcPts val="0"/>
                        </a:spcBef>
                        <a:spcAft>
                          <a:spcPts val="0"/>
                        </a:spcAft>
                        <a:buNone/>
                      </a:pPr>
                      <a:r>
                        <a:rPr lang="en"/>
                        <a:t>F1</a:t>
                      </a:r>
                      <a:endParaRPr/>
                    </a:p>
                  </a:txBody>
                  <a:tcPr marT="91425" marB="91425" marR="91425" marL="91425"/>
                </a:tc>
                <a:tc>
                  <a:txBody>
                    <a:bodyPr>
                      <a:noAutofit/>
                    </a:bodyPr>
                    <a:lstStyle/>
                    <a:p>
                      <a:pPr indent="0" lvl="0" marL="0" rtl="0" algn="l">
                        <a:spcBef>
                          <a:spcPts val="0"/>
                        </a:spcBef>
                        <a:spcAft>
                          <a:spcPts val="0"/>
                        </a:spcAft>
                        <a:buNone/>
                      </a:pPr>
                      <a:r>
                        <a:rPr lang="en"/>
                        <a:t>0.306</a:t>
                      </a:r>
                      <a:endParaRPr/>
                    </a:p>
                  </a:txBody>
                  <a:tcPr marT="91425" marB="91425" marR="91425" marL="91425"/>
                </a:tc>
              </a:tr>
              <a:tr h="478275">
                <a:tc>
                  <a:txBody>
                    <a:bodyPr>
                      <a:noAutofit/>
                    </a:bodyPr>
                    <a:lstStyle/>
                    <a:p>
                      <a:pPr indent="0" lvl="0" marL="0" rtl="0" algn="l">
                        <a:spcBef>
                          <a:spcPts val="0"/>
                        </a:spcBef>
                        <a:spcAft>
                          <a:spcPts val="0"/>
                        </a:spcAft>
                        <a:buNone/>
                      </a:pPr>
                      <a:r>
                        <a:rPr lang="en"/>
                        <a:t>Accuracy</a:t>
                      </a:r>
                      <a:endParaRPr/>
                    </a:p>
                  </a:txBody>
                  <a:tcPr marT="91425" marB="91425" marR="91425" marL="91425"/>
                </a:tc>
                <a:tc>
                  <a:txBody>
                    <a:bodyPr>
                      <a:noAutofit/>
                    </a:bodyPr>
                    <a:lstStyle/>
                    <a:p>
                      <a:pPr indent="0" lvl="0" marL="0" rtl="0" algn="l">
                        <a:spcBef>
                          <a:spcPts val="0"/>
                        </a:spcBef>
                        <a:spcAft>
                          <a:spcPts val="0"/>
                        </a:spcAft>
                        <a:buNone/>
                      </a:pPr>
                      <a:r>
                        <a:rPr lang="en"/>
                        <a:t>0.545</a:t>
                      </a:r>
                      <a:endParaRPr/>
                    </a:p>
                  </a:txBody>
                  <a:tcPr marT="91425" marB="91425" marR="91425" marL="91425"/>
                </a:tc>
              </a:tr>
              <a:tr h="466550">
                <a:tc>
                  <a:txBody>
                    <a:bodyPr>
                      <a:noAutofit/>
                    </a:bodyPr>
                    <a:lstStyle/>
                    <a:p>
                      <a:pPr indent="0" lvl="0" marL="0" rtl="0" algn="l">
                        <a:spcBef>
                          <a:spcPts val="0"/>
                        </a:spcBef>
                        <a:spcAft>
                          <a:spcPts val="0"/>
                        </a:spcAft>
                        <a:buNone/>
                      </a:pPr>
                      <a:r>
                        <a:rPr lang="en"/>
                        <a:t>MCC</a:t>
                      </a:r>
                      <a:endParaRPr/>
                    </a:p>
                  </a:txBody>
                  <a:tcPr marT="91425" marB="91425" marR="91425" marL="91425"/>
                </a:tc>
                <a:tc>
                  <a:txBody>
                    <a:bodyPr>
                      <a:noAutofit/>
                    </a:bodyPr>
                    <a:lstStyle/>
                    <a:p>
                      <a:pPr indent="0" lvl="0" marL="0" rtl="0" algn="l">
                        <a:spcBef>
                          <a:spcPts val="0"/>
                        </a:spcBef>
                        <a:spcAft>
                          <a:spcPts val="0"/>
                        </a:spcAft>
                        <a:buNone/>
                      </a:pPr>
                      <a:r>
                        <a:rPr lang="en"/>
                        <a:t>-0.029</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12" y="162175"/>
            <a:ext cx="7927200" cy="5430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Model: Custom CNN | Zoom Level: 2 | Epochs: 15</a:t>
            </a:r>
            <a:endParaRPr b="1"/>
          </a:p>
        </p:txBody>
      </p:sp>
      <p:pic>
        <p:nvPicPr>
          <p:cNvPr id="197" name="Google Shape;197;p28"/>
          <p:cNvPicPr preferRelativeResize="0"/>
          <p:nvPr/>
        </p:nvPicPr>
        <p:blipFill>
          <a:blip r:embed="rId3">
            <a:alphaModFix/>
          </a:blip>
          <a:stretch>
            <a:fillRect/>
          </a:stretch>
        </p:blipFill>
        <p:spPr>
          <a:xfrm>
            <a:off x="685050" y="761025"/>
            <a:ext cx="3288724" cy="4109775"/>
          </a:xfrm>
          <a:prstGeom prst="rect">
            <a:avLst/>
          </a:prstGeom>
          <a:noFill/>
          <a:ln>
            <a:noFill/>
          </a:ln>
        </p:spPr>
      </p:pic>
      <p:graphicFrame>
        <p:nvGraphicFramePr>
          <p:cNvPr id="198" name="Google Shape;198;p28"/>
          <p:cNvGraphicFramePr/>
          <p:nvPr/>
        </p:nvGraphicFramePr>
        <p:xfrm>
          <a:off x="4324825" y="897788"/>
          <a:ext cx="3000000" cy="3000000"/>
        </p:xfrm>
        <a:graphic>
          <a:graphicData uri="http://schemas.openxmlformats.org/drawingml/2006/table">
            <a:tbl>
              <a:tblPr>
                <a:noFill/>
                <a:tableStyleId>{B2C4C4F1-3A54-478B-A951-F5BFB1A02071}</a:tableStyleId>
              </a:tblPr>
              <a:tblGrid>
                <a:gridCol w="2667800"/>
                <a:gridCol w="1206725"/>
              </a:tblGrid>
              <a:tr h="478275">
                <a:tc>
                  <a:txBody>
                    <a:bodyPr>
                      <a:noAutofit/>
                    </a:bodyPr>
                    <a:lstStyle/>
                    <a:p>
                      <a:pPr indent="0" lvl="0" marL="0" rtl="0" algn="l">
                        <a:spcBef>
                          <a:spcPts val="0"/>
                        </a:spcBef>
                        <a:spcAft>
                          <a:spcPts val="0"/>
                        </a:spcAft>
                        <a:buNone/>
                      </a:pPr>
                      <a:r>
                        <a:rPr lang="en"/>
                        <a:t>Recall/Sensitivity</a:t>
                      </a:r>
                      <a:endParaRPr/>
                    </a:p>
                  </a:txBody>
                  <a:tcPr marT="91425" marB="91425" marR="91425" marL="91425"/>
                </a:tc>
                <a:tc>
                  <a:txBody>
                    <a:bodyPr>
                      <a:noAutofit/>
                    </a:bodyPr>
                    <a:lstStyle/>
                    <a:p>
                      <a:pPr indent="0" lvl="0" marL="0" rtl="0" algn="l">
                        <a:spcBef>
                          <a:spcPts val="0"/>
                        </a:spcBef>
                        <a:spcAft>
                          <a:spcPts val="0"/>
                        </a:spcAft>
                        <a:buNone/>
                      </a:pPr>
                      <a:r>
                        <a:rPr lang="en"/>
                        <a:t>0.252</a:t>
                      </a:r>
                      <a:endParaRPr/>
                    </a:p>
                  </a:txBody>
                  <a:tcPr marT="91425" marB="91425" marR="91425" marL="91425"/>
                </a:tc>
              </a:tr>
              <a:tr h="478275">
                <a:tc>
                  <a:txBody>
                    <a:bodyPr>
                      <a:noAutofit/>
                    </a:bodyPr>
                    <a:lstStyle/>
                    <a:p>
                      <a:pPr indent="0" lvl="0" marL="0" rtl="0" algn="l">
                        <a:spcBef>
                          <a:spcPts val="0"/>
                        </a:spcBef>
                        <a:spcAft>
                          <a:spcPts val="0"/>
                        </a:spcAft>
                        <a:buNone/>
                      </a:pPr>
                      <a:r>
                        <a:rPr lang="en"/>
                        <a:t>Specificity</a:t>
                      </a:r>
                      <a:endParaRPr/>
                    </a:p>
                  </a:txBody>
                  <a:tcPr marT="91425" marB="91425" marR="91425" marL="91425"/>
                </a:tc>
                <a:tc>
                  <a:txBody>
                    <a:bodyPr>
                      <a:noAutofit/>
                    </a:bodyPr>
                    <a:lstStyle/>
                    <a:p>
                      <a:pPr indent="0" lvl="0" marL="0" rtl="0" algn="l">
                        <a:spcBef>
                          <a:spcPts val="0"/>
                        </a:spcBef>
                        <a:spcAft>
                          <a:spcPts val="0"/>
                        </a:spcAft>
                        <a:buNone/>
                      </a:pPr>
                      <a:r>
                        <a:rPr lang="en"/>
                        <a:t>0.700</a:t>
                      </a:r>
                      <a:endParaRPr/>
                    </a:p>
                  </a:txBody>
                  <a:tcPr marT="91425" marB="91425" marR="91425" marL="91425"/>
                </a:tc>
              </a:tr>
              <a:tr h="478275">
                <a:tc>
                  <a:txBody>
                    <a:bodyPr>
                      <a:noAutofit/>
                    </a:bodyPr>
                    <a:lstStyle/>
                    <a:p>
                      <a:pPr indent="0" lvl="0" marL="0" rtl="0" algn="l">
                        <a:spcBef>
                          <a:spcPts val="0"/>
                        </a:spcBef>
                        <a:spcAft>
                          <a:spcPts val="0"/>
                        </a:spcAft>
                        <a:buNone/>
                      </a:pPr>
                      <a:r>
                        <a:rPr lang="en"/>
                        <a:t>Precision</a:t>
                      </a:r>
                      <a:endParaRPr/>
                    </a:p>
                  </a:txBody>
                  <a:tcPr marT="91425" marB="91425" marR="91425" marL="91425"/>
                </a:tc>
                <a:tc>
                  <a:txBody>
                    <a:bodyPr>
                      <a:noAutofit/>
                    </a:bodyPr>
                    <a:lstStyle/>
                    <a:p>
                      <a:pPr indent="0" lvl="0" marL="0" rtl="0" algn="l">
                        <a:spcBef>
                          <a:spcPts val="0"/>
                        </a:spcBef>
                        <a:spcAft>
                          <a:spcPts val="0"/>
                        </a:spcAft>
                        <a:buNone/>
                      </a:pPr>
                      <a:r>
                        <a:rPr lang="en"/>
                        <a:t>0.338</a:t>
                      </a:r>
                      <a:endParaRPr/>
                    </a:p>
                  </a:txBody>
                  <a:tcPr marT="91425" marB="91425" marR="91425" marL="91425"/>
                </a:tc>
              </a:tr>
              <a:tr h="478275">
                <a:tc>
                  <a:txBody>
                    <a:bodyPr>
                      <a:noAutofit/>
                    </a:bodyPr>
                    <a:lstStyle/>
                    <a:p>
                      <a:pPr indent="0" lvl="0" marL="0" rtl="0" algn="l">
                        <a:spcBef>
                          <a:spcPts val="0"/>
                        </a:spcBef>
                        <a:spcAft>
                          <a:spcPts val="0"/>
                        </a:spcAft>
                        <a:buNone/>
                      </a:pPr>
                      <a:r>
                        <a:rPr lang="en"/>
                        <a:t>Negative Predictive Value</a:t>
                      </a:r>
                      <a:endParaRPr/>
                    </a:p>
                  </a:txBody>
                  <a:tcPr marT="91425" marB="91425" marR="91425" marL="91425"/>
                </a:tc>
                <a:tc>
                  <a:txBody>
                    <a:bodyPr>
                      <a:noAutofit/>
                    </a:bodyPr>
                    <a:lstStyle/>
                    <a:p>
                      <a:pPr indent="0" lvl="0" marL="0" rtl="0" algn="l">
                        <a:spcBef>
                          <a:spcPts val="0"/>
                        </a:spcBef>
                        <a:spcAft>
                          <a:spcPts val="0"/>
                        </a:spcAft>
                        <a:buNone/>
                      </a:pPr>
                      <a:r>
                        <a:rPr lang="en"/>
                        <a:t>0.607</a:t>
                      </a:r>
                      <a:endParaRPr/>
                    </a:p>
                  </a:txBody>
                  <a:tcPr marT="91425" marB="91425" marR="91425" marL="91425"/>
                </a:tc>
              </a:tr>
              <a:tr h="478275">
                <a:tc>
                  <a:txBody>
                    <a:bodyPr>
                      <a:noAutofit/>
                    </a:bodyPr>
                    <a:lstStyle/>
                    <a:p>
                      <a:pPr indent="0" lvl="0" marL="0" rtl="0" algn="l">
                        <a:spcBef>
                          <a:spcPts val="0"/>
                        </a:spcBef>
                        <a:spcAft>
                          <a:spcPts val="0"/>
                        </a:spcAft>
                        <a:buNone/>
                      </a:pPr>
                      <a:r>
                        <a:rPr lang="en"/>
                        <a:t>F1</a:t>
                      </a:r>
                      <a:endParaRPr/>
                    </a:p>
                  </a:txBody>
                  <a:tcPr marT="91425" marB="91425" marR="91425" marL="91425"/>
                </a:tc>
                <a:tc>
                  <a:txBody>
                    <a:bodyPr>
                      <a:noAutofit/>
                    </a:bodyPr>
                    <a:lstStyle/>
                    <a:p>
                      <a:pPr indent="0" lvl="0" marL="0" rtl="0" algn="l">
                        <a:spcBef>
                          <a:spcPts val="0"/>
                        </a:spcBef>
                        <a:spcAft>
                          <a:spcPts val="0"/>
                        </a:spcAft>
                        <a:buNone/>
                      </a:pPr>
                      <a:r>
                        <a:rPr lang="en"/>
                        <a:t>0.289</a:t>
                      </a:r>
                      <a:endParaRPr/>
                    </a:p>
                  </a:txBody>
                  <a:tcPr marT="91425" marB="91425" marR="91425" marL="91425"/>
                </a:tc>
              </a:tr>
              <a:tr h="478275">
                <a:tc>
                  <a:txBody>
                    <a:bodyPr>
                      <a:noAutofit/>
                    </a:bodyPr>
                    <a:lstStyle/>
                    <a:p>
                      <a:pPr indent="0" lvl="0" marL="0" rtl="0" algn="l">
                        <a:spcBef>
                          <a:spcPts val="0"/>
                        </a:spcBef>
                        <a:spcAft>
                          <a:spcPts val="0"/>
                        </a:spcAft>
                        <a:buNone/>
                      </a:pPr>
                      <a:r>
                        <a:rPr lang="en"/>
                        <a:t>Accuracy</a:t>
                      </a:r>
                      <a:endParaRPr/>
                    </a:p>
                  </a:txBody>
                  <a:tcPr marT="91425" marB="91425" marR="91425" marL="91425"/>
                </a:tc>
                <a:tc>
                  <a:txBody>
                    <a:bodyPr>
                      <a:noAutofit/>
                    </a:bodyPr>
                    <a:lstStyle/>
                    <a:p>
                      <a:pPr indent="0" lvl="0" marL="0" rtl="0" algn="l">
                        <a:spcBef>
                          <a:spcPts val="0"/>
                        </a:spcBef>
                        <a:spcAft>
                          <a:spcPts val="0"/>
                        </a:spcAft>
                        <a:buNone/>
                      </a:pPr>
                      <a:r>
                        <a:rPr lang="en"/>
                        <a:t>0.531</a:t>
                      </a:r>
                      <a:endParaRPr/>
                    </a:p>
                  </a:txBody>
                  <a:tcPr marT="91425" marB="91425" marR="91425" marL="91425"/>
                </a:tc>
              </a:tr>
              <a:tr h="478275">
                <a:tc>
                  <a:txBody>
                    <a:bodyPr>
                      <a:noAutofit/>
                    </a:bodyPr>
                    <a:lstStyle/>
                    <a:p>
                      <a:pPr indent="0" lvl="0" marL="0" rtl="0" algn="l">
                        <a:spcBef>
                          <a:spcPts val="0"/>
                        </a:spcBef>
                        <a:spcAft>
                          <a:spcPts val="0"/>
                        </a:spcAft>
                        <a:buNone/>
                      </a:pPr>
                      <a:r>
                        <a:rPr lang="en"/>
                        <a:t>MCC</a:t>
                      </a:r>
                      <a:endParaRPr/>
                    </a:p>
                  </a:txBody>
                  <a:tcPr marT="91425" marB="91425" marR="91425" marL="91425"/>
                </a:tc>
                <a:tc>
                  <a:txBody>
                    <a:bodyPr>
                      <a:noAutofit/>
                    </a:bodyPr>
                    <a:lstStyle/>
                    <a:p>
                      <a:pPr indent="0" lvl="0" marL="0" rtl="0" algn="l">
                        <a:spcBef>
                          <a:spcPts val="0"/>
                        </a:spcBef>
                        <a:spcAft>
                          <a:spcPts val="0"/>
                        </a:spcAft>
                        <a:buNone/>
                      </a:pPr>
                      <a:r>
                        <a:rPr lang="en"/>
                        <a:t>-0.050</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12" y="162175"/>
            <a:ext cx="7927200" cy="5430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Comparing Metrics</a:t>
            </a:r>
            <a:endParaRPr b="1"/>
          </a:p>
        </p:txBody>
      </p:sp>
      <p:graphicFrame>
        <p:nvGraphicFramePr>
          <p:cNvPr id="204" name="Google Shape;204;p29"/>
          <p:cNvGraphicFramePr/>
          <p:nvPr/>
        </p:nvGraphicFramePr>
        <p:xfrm>
          <a:off x="952500" y="1051625"/>
          <a:ext cx="3000000" cy="3000000"/>
        </p:xfrm>
        <a:graphic>
          <a:graphicData uri="http://schemas.openxmlformats.org/drawingml/2006/table">
            <a:tbl>
              <a:tblPr>
                <a:noFill/>
                <a:tableStyleId>{B2C4C4F1-3A54-478B-A951-F5BFB1A02071}</a:tableStyleId>
              </a:tblPr>
              <a:tblGrid>
                <a:gridCol w="1930150"/>
                <a:gridCol w="1930150"/>
                <a:gridCol w="1930150"/>
                <a:gridCol w="1930150"/>
              </a:tblGrid>
              <a:tr h="381000">
                <a:tc>
                  <a:txBody>
                    <a:bodyPr>
                      <a:noAutofit/>
                    </a:bodyPr>
                    <a:lstStyle/>
                    <a:p>
                      <a:pPr indent="0" lvl="0" marL="0" rtl="0" algn="l">
                        <a:spcBef>
                          <a:spcPts val="0"/>
                        </a:spcBef>
                        <a:spcAft>
                          <a:spcPts val="0"/>
                        </a:spcAft>
                        <a:buNone/>
                      </a:pPr>
                      <a:r>
                        <a:rPr b="1" lang="en"/>
                        <a:t>Metric</a:t>
                      </a:r>
                      <a:endParaRPr b="1"/>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Inception V3 at Z2</a:t>
                      </a:r>
                      <a:endParaRPr b="1"/>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Custom CNN at Z2</a:t>
                      </a:r>
                      <a:endParaRPr b="1"/>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Custom CNN at Z3</a:t>
                      </a:r>
                      <a:endParaRPr b="1"/>
                    </a:p>
                  </a:txBody>
                  <a:tcPr marT="91425" marB="91425" marR="91425" marL="91425">
                    <a:lnB cap="flat" cmpd="sng" w="9525">
                      <a:solidFill>
                        <a:srgbClr val="9E9E9E"/>
                      </a:solidFill>
                      <a:prstDash val="solid"/>
                      <a:round/>
                      <a:headEnd len="sm" w="sm" type="none"/>
                      <a:tailEnd len="sm" w="sm" type="none"/>
                    </a:lnB>
                  </a:tcPr>
                </a:tc>
              </a:tr>
              <a:tr h="396200">
                <a:tc>
                  <a:txBody>
                    <a:bodyPr>
                      <a:noAutofit/>
                    </a:bodyPr>
                    <a:lstStyle/>
                    <a:p>
                      <a:pPr indent="0" lvl="0" marL="0" rtl="0" algn="l">
                        <a:spcBef>
                          <a:spcPts val="0"/>
                        </a:spcBef>
                        <a:spcAft>
                          <a:spcPts val="0"/>
                        </a:spcAft>
                        <a:buNone/>
                      </a:pPr>
                      <a:r>
                        <a:rPr b="1" lang="en"/>
                        <a:t>Recall/Sensitivity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0.415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0.252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0.283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Specificity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0.556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0.700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0.688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Precision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0.361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0.331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Negative Predictive Value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0.611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0.607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0.637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F1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0.387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0.289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Accuracy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0.503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0.531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0.545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b="1" lang="en"/>
                        <a:t>MCC</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-0.0275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-0.050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-0.029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Sources of Error</a:t>
            </a:r>
            <a:endParaRPr/>
          </a:p>
        </p:txBody>
      </p:sp>
      <p:sp>
        <p:nvSpPr>
          <p:cNvPr id="210" name="Google Shape;210;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
              <a:t>Too small a tissue threshold (30% vs 70% in paper)</a:t>
            </a:r>
            <a:endParaRPr/>
          </a:p>
          <a:p>
            <a:pPr indent="-317500" lvl="1" marL="914400" rtl="0" algn="l">
              <a:spcBef>
                <a:spcPts val="0"/>
              </a:spcBef>
              <a:spcAft>
                <a:spcPts val="0"/>
              </a:spcAft>
              <a:buSzPts val="1400"/>
              <a:buChar char="○"/>
            </a:pPr>
            <a:r>
              <a:rPr lang="en"/>
              <a:t>We did this to increase dataset size</a:t>
            </a:r>
            <a:endParaRPr/>
          </a:p>
          <a:p>
            <a:pPr indent="-342900" lvl="0" marL="457200" rtl="0" algn="l">
              <a:spcBef>
                <a:spcPts val="0"/>
              </a:spcBef>
              <a:spcAft>
                <a:spcPts val="0"/>
              </a:spcAft>
              <a:buSzPts val="1800"/>
              <a:buChar char="●"/>
            </a:pPr>
            <a:r>
              <a:rPr lang="en"/>
              <a:t>Too small dataset due to undersampling</a:t>
            </a:r>
            <a:endParaRPr/>
          </a:p>
          <a:p>
            <a:pPr indent="-317500" lvl="1" marL="914400" rtl="0" algn="l">
              <a:spcBef>
                <a:spcPts val="0"/>
              </a:spcBef>
              <a:spcAft>
                <a:spcPts val="0"/>
              </a:spcAft>
              <a:buSzPts val="1400"/>
              <a:buChar char="○"/>
            </a:pPr>
            <a:r>
              <a:rPr lang="en"/>
              <a:t>Using class weights still gave us too low sensitivity/recall</a:t>
            </a:r>
            <a:endParaRPr/>
          </a:p>
          <a:p>
            <a:pPr indent="-342900" lvl="0" marL="457200" rtl="0" algn="l">
              <a:spcBef>
                <a:spcPts val="0"/>
              </a:spcBef>
              <a:spcAft>
                <a:spcPts val="0"/>
              </a:spcAft>
              <a:buSzPts val="1800"/>
              <a:buChar char="●"/>
            </a:pPr>
            <a:r>
              <a:rPr lang="en"/>
              <a:t>Wrongly preprocessed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12" y="162175"/>
            <a:ext cx="7927200" cy="5430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Model: Custom CNN | Zoom Level: 2 | Epochs: 15</a:t>
            </a:r>
            <a:endParaRPr b="1"/>
          </a:p>
        </p:txBody>
      </p:sp>
      <p:pic>
        <p:nvPicPr>
          <p:cNvPr id="216" name="Google Shape;216;p31"/>
          <p:cNvPicPr preferRelativeResize="0"/>
          <p:nvPr/>
        </p:nvPicPr>
        <p:blipFill>
          <a:blip r:embed="rId3">
            <a:alphaModFix/>
          </a:blip>
          <a:stretch>
            <a:fillRect/>
          </a:stretch>
        </p:blipFill>
        <p:spPr>
          <a:xfrm>
            <a:off x="226525" y="1011375"/>
            <a:ext cx="5510127" cy="3691474"/>
          </a:xfrm>
          <a:prstGeom prst="rect">
            <a:avLst/>
          </a:prstGeom>
          <a:noFill/>
          <a:ln>
            <a:noFill/>
          </a:ln>
        </p:spPr>
      </p:pic>
      <p:pic>
        <p:nvPicPr>
          <p:cNvPr id="217" name="Google Shape;217;p31"/>
          <p:cNvPicPr preferRelativeResize="0"/>
          <p:nvPr/>
        </p:nvPicPr>
        <p:blipFill>
          <a:blip r:embed="rId4">
            <a:alphaModFix/>
          </a:blip>
          <a:stretch>
            <a:fillRect/>
          </a:stretch>
        </p:blipFill>
        <p:spPr>
          <a:xfrm>
            <a:off x="5855275" y="802225"/>
            <a:ext cx="3288724" cy="410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4832050" y="2420925"/>
            <a:ext cx="4311952" cy="2606875"/>
          </a:xfrm>
          <a:prstGeom prst="rect">
            <a:avLst/>
          </a:prstGeom>
          <a:noFill/>
          <a:ln>
            <a:noFill/>
          </a:ln>
        </p:spPr>
      </p:pic>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0" name="Google Shape;70;p14"/>
          <p:cNvSpPr txBox="1"/>
          <p:nvPr>
            <p:ph idx="1" type="body"/>
          </p:nvPr>
        </p:nvSpPr>
        <p:spPr>
          <a:xfrm>
            <a:off x="311700" y="1225225"/>
            <a:ext cx="60597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Biopsy (tissue core) of lymph nodes to see if cancer is spreading</a:t>
            </a:r>
            <a:endParaRPr sz="1400"/>
          </a:p>
          <a:p>
            <a:pPr indent="-317500" lvl="0" marL="457200" rtl="0" algn="l">
              <a:spcBef>
                <a:spcPts val="0"/>
              </a:spcBef>
              <a:spcAft>
                <a:spcPts val="0"/>
              </a:spcAft>
              <a:buSzPts val="1400"/>
              <a:buChar char="●"/>
            </a:pPr>
            <a:r>
              <a:rPr lang="en" sz="1400"/>
              <a:t>Purpose: Assist not automate pathologist by c</a:t>
            </a:r>
            <a:r>
              <a:rPr lang="en" sz="1400"/>
              <a:t>lassifying whether the image contains tumor and localizing the tumors for a pathologists.</a:t>
            </a:r>
            <a:endParaRPr sz="1400"/>
          </a:p>
          <a:p>
            <a:pPr indent="-317500" lvl="0" marL="457200" rtl="0" algn="l">
              <a:lnSpc>
                <a:spcPct val="100000"/>
              </a:lnSpc>
              <a:spcBef>
                <a:spcPts val="0"/>
              </a:spcBef>
              <a:spcAft>
                <a:spcPts val="0"/>
              </a:spcAft>
              <a:buSzPts val="1400"/>
              <a:buChar char="●"/>
            </a:pPr>
            <a:r>
              <a:rPr lang="en" sz="1400"/>
              <a:t>Difficult to tell tumor vs. no tumor with naked eye</a:t>
            </a:r>
            <a:endParaRPr sz="1400"/>
          </a:p>
        </p:txBody>
      </p:sp>
      <p:grpSp>
        <p:nvGrpSpPr>
          <p:cNvPr id="71" name="Google Shape;71;p14"/>
          <p:cNvGrpSpPr/>
          <p:nvPr/>
        </p:nvGrpSpPr>
        <p:grpSpPr>
          <a:xfrm>
            <a:off x="364943" y="3248144"/>
            <a:ext cx="3363722" cy="1553548"/>
            <a:chOff x="4086250" y="2077314"/>
            <a:chExt cx="4613526" cy="2362811"/>
          </a:xfrm>
        </p:grpSpPr>
        <p:sp>
          <p:nvSpPr>
            <p:cNvPr id="72" name="Google Shape;72;p14"/>
            <p:cNvSpPr txBox="1"/>
            <p:nvPr/>
          </p:nvSpPr>
          <p:spPr>
            <a:xfrm>
              <a:off x="6898625" y="4096025"/>
              <a:ext cx="17940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Level 2, tumor</a:t>
              </a:r>
              <a:endParaRPr b="1" sz="1200">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pic>
          <p:nvPicPr>
            <p:cNvPr id="73" name="Google Shape;73;p14"/>
            <p:cNvPicPr preferRelativeResize="0"/>
            <p:nvPr/>
          </p:nvPicPr>
          <p:blipFill>
            <a:blip r:embed="rId4">
              <a:alphaModFix/>
            </a:blip>
            <a:stretch>
              <a:fillRect/>
            </a:stretch>
          </p:blipFill>
          <p:spPr>
            <a:xfrm>
              <a:off x="6794725" y="2077314"/>
              <a:ext cx="1905051" cy="1905051"/>
            </a:xfrm>
            <a:prstGeom prst="rect">
              <a:avLst/>
            </a:prstGeom>
            <a:noFill/>
            <a:ln>
              <a:noFill/>
            </a:ln>
          </p:spPr>
        </p:pic>
        <p:pic>
          <p:nvPicPr>
            <p:cNvPr id="74" name="Google Shape;74;p14"/>
            <p:cNvPicPr preferRelativeResize="0"/>
            <p:nvPr/>
          </p:nvPicPr>
          <p:blipFill>
            <a:blip r:embed="rId5">
              <a:alphaModFix/>
            </a:blip>
            <a:stretch>
              <a:fillRect/>
            </a:stretch>
          </p:blipFill>
          <p:spPr>
            <a:xfrm>
              <a:off x="4086250" y="2077325"/>
              <a:ext cx="1794150" cy="1794150"/>
            </a:xfrm>
            <a:prstGeom prst="rect">
              <a:avLst/>
            </a:prstGeom>
            <a:noFill/>
            <a:ln>
              <a:noFill/>
            </a:ln>
          </p:spPr>
        </p:pic>
        <p:sp>
          <p:nvSpPr>
            <p:cNvPr id="75" name="Google Shape;75;p14"/>
            <p:cNvSpPr txBox="1"/>
            <p:nvPr/>
          </p:nvSpPr>
          <p:spPr>
            <a:xfrm>
              <a:off x="4141550" y="4049275"/>
              <a:ext cx="17940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Level 2, no tumor</a:t>
              </a:r>
              <a:endParaRPr b="1" sz="1200">
                <a:latin typeface="Open Sans"/>
                <a:ea typeface="Open Sans"/>
                <a:cs typeface="Open Sans"/>
                <a:sym typeface="Open Sans"/>
              </a:endParaRPr>
            </a:p>
            <a:p>
              <a:pPr indent="0" lvl="0" marL="0" rtl="0" algn="l">
                <a:spcBef>
                  <a:spcPts val="0"/>
                </a:spcBef>
                <a:spcAft>
                  <a:spcPts val="0"/>
                </a:spcAft>
                <a:buNone/>
              </a:pPr>
              <a:r>
                <a:t/>
              </a:r>
              <a:endParaRPr b="1" sz="1000">
                <a:latin typeface="Open Sans"/>
                <a:ea typeface="Open Sans"/>
                <a:cs typeface="Open Sans"/>
                <a:sym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0" y="138725"/>
            <a:ext cx="8228400" cy="5556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a:t>
            </a:r>
            <a:r>
              <a:rPr b="1" lang="en" sz="1800">
                <a:latin typeface="Open Sans"/>
                <a:ea typeface="Open Sans"/>
                <a:cs typeface="Open Sans"/>
                <a:sym typeface="Open Sans"/>
              </a:rPr>
              <a:t>odel: Inception V3 | Zoom Level: 2 | Epochs: 20</a:t>
            </a:r>
            <a:endParaRPr b="1"/>
          </a:p>
        </p:txBody>
      </p:sp>
      <p:pic>
        <p:nvPicPr>
          <p:cNvPr id="223" name="Google Shape;223;p32"/>
          <p:cNvPicPr preferRelativeResize="0"/>
          <p:nvPr/>
        </p:nvPicPr>
        <p:blipFill>
          <a:blip r:embed="rId3">
            <a:alphaModFix/>
          </a:blip>
          <a:stretch>
            <a:fillRect/>
          </a:stretch>
        </p:blipFill>
        <p:spPr>
          <a:xfrm>
            <a:off x="1" y="1024650"/>
            <a:ext cx="6053426" cy="3691475"/>
          </a:xfrm>
          <a:prstGeom prst="rect">
            <a:avLst/>
          </a:prstGeom>
          <a:noFill/>
          <a:ln>
            <a:noFill/>
          </a:ln>
        </p:spPr>
      </p:pic>
      <p:pic>
        <p:nvPicPr>
          <p:cNvPr id="224" name="Google Shape;224;p32"/>
          <p:cNvPicPr preferRelativeResize="0"/>
          <p:nvPr/>
        </p:nvPicPr>
        <p:blipFill>
          <a:blip r:embed="rId4">
            <a:alphaModFix/>
          </a:blip>
          <a:stretch>
            <a:fillRect/>
          </a:stretch>
        </p:blipFill>
        <p:spPr>
          <a:xfrm>
            <a:off x="6053425" y="846725"/>
            <a:ext cx="3090575" cy="4047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0" y="246575"/>
            <a:ext cx="8015100" cy="4908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b="1" lang="en" sz="1800">
                <a:latin typeface="Open Sans"/>
                <a:ea typeface="Open Sans"/>
                <a:cs typeface="Open Sans"/>
                <a:sym typeface="Open Sans"/>
              </a:rPr>
              <a:t>Model: Custom CNN | Zoom Level: 3 | Epochs: 15</a:t>
            </a:r>
            <a:endParaRPr b="1"/>
          </a:p>
        </p:txBody>
      </p:sp>
      <p:pic>
        <p:nvPicPr>
          <p:cNvPr id="230" name="Google Shape;230;p33"/>
          <p:cNvPicPr preferRelativeResize="0"/>
          <p:nvPr/>
        </p:nvPicPr>
        <p:blipFill>
          <a:blip r:embed="rId3">
            <a:alphaModFix/>
          </a:blip>
          <a:stretch>
            <a:fillRect/>
          </a:stretch>
        </p:blipFill>
        <p:spPr>
          <a:xfrm>
            <a:off x="0" y="1082525"/>
            <a:ext cx="6264927" cy="3691474"/>
          </a:xfrm>
          <a:prstGeom prst="rect">
            <a:avLst/>
          </a:prstGeom>
          <a:noFill/>
          <a:ln>
            <a:noFill/>
          </a:ln>
        </p:spPr>
      </p:pic>
      <p:pic>
        <p:nvPicPr>
          <p:cNvPr id="231" name="Google Shape;231;p33"/>
          <p:cNvPicPr preferRelativeResize="0"/>
          <p:nvPr/>
        </p:nvPicPr>
        <p:blipFill>
          <a:blip r:embed="rId4">
            <a:alphaModFix/>
          </a:blip>
          <a:stretch>
            <a:fillRect/>
          </a:stretch>
        </p:blipFill>
        <p:spPr>
          <a:xfrm>
            <a:off x="6135625" y="878975"/>
            <a:ext cx="3008375" cy="3982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Multi-Zoom Model</a:t>
            </a:r>
            <a:endParaRPr/>
          </a:p>
        </p:txBody>
      </p:sp>
      <p:sp>
        <p:nvSpPr>
          <p:cNvPr id="237" name="Google Shape;237;p34"/>
          <p:cNvSpPr txBox="1"/>
          <p:nvPr>
            <p:ph idx="1" type="body"/>
          </p:nvPr>
        </p:nvSpPr>
        <p:spPr>
          <a:xfrm>
            <a:off x="311700" y="2413375"/>
            <a:ext cx="4459200" cy="97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299 x 299 sized patches</a:t>
            </a:r>
            <a:endParaRPr/>
          </a:p>
          <a:p>
            <a:pPr indent="-342900" lvl="0" marL="457200" rtl="0" algn="l">
              <a:spcBef>
                <a:spcPts val="0"/>
              </a:spcBef>
              <a:spcAft>
                <a:spcPts val="0"/>
              </a:spcAft>
              <a:buSzPts val="1800"/>
              <a:buChar char="●"/>
            </a:pPr>
            <a:r>
              <a:rPr lang="en"/>
              <a:t>Zoom level 3 and Zoom level 4</a:t>
            </a:r>
            <a:endParaRPr/>
          </a:p>
        </p:txBody>
      </p:sp>
      <p:pic>
        <p:nvPicPr>
          <p:cNvPr id="238" name="Google Shape;238;p34"/>
          <p:cNvPicPr preferRelativeResize="0"/>
          <p:nvPr/>
        </p:nvPicPr>
        <p:blipFill>
          <a:blip r:embed="rId3">
            <a:alphaModFix/>
          </a:blip>
          <a:stretch>
            <a:fillRect/>
          </a:stretch>
        </p:blipFill>
        <p:spPr>
          <a:xfrm>
            <a:off x="4918058" y="1225225"/>
            <a:ext cx="3680238" cy="335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93563" y="241725"/>
            <a:ext cx="37164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Zoom Level 3</a:t>
            </a:r>
            <a:endParaRPr/>
          </a:p>
        </p:txBody>
      </p:sp>
      <p:pic>
        <p:nvPicPr>
          <p:cNvPr id="244" name="Google Shape;244;p35"/>
          <p:cNvPicPr preferRelativeResize="0"/>
          <p:nvPr/>
        </p:nvPicPr>
        <p:blipFill>
          <a:blip r:embed="rId3">
            <a:alphaModFix/>
          </a:blip>
          <a:stretch>
            <a:fillRect/>
          </a:stretch>
        </p:blipFill>
        <p:spPr>
          <a:xfrm>
            <a:off x="393575" y="1147225"/>
            <a:ext cx="3716376" cy="3691475"/>
          </a:xfrm>
          <a:prstGeom prst="rect">
            <a:avLst/>
          </a:prstGeom>
          <a:noFill/>
          <a:ln>
            <a:noFill/>
          </a:ln>
        </p:spPr>
      </p:pic>
      <p:pic>
        <p:nvPicPr>
          <p:cNvPr id="245" name="Google Shape;245;p35"/>
          <p:cNvPicPr preferRelativeResize="0"/>
          <p:nvPr/>
        </p:nvPicPr>
        <p:blipFill>
          <a:blip r:embed="rId4">
            <a:alphaModFix/>
          </a:blip>
          <a:stretch>
            <a:fillRect/>
          </a:stretch>
        </p:blipFill>
        <p:spPr>
          <a:xfrm>
            <a:off x="5045801" y="1147225"/>
            <a:ext cx="3716334" cy="3691475"/>
          </a:xfrm>
          <a:prstGeom prst="rect">
            <a:avLst/>
          </a:prstGeom>
          <a:noFill/>
          <a:ln>
            <a:noFill/>
          </a:ln>
        </p:spPr>
      </p:pic>
      <p:sp>
        <p:nvSpPr>
          <p:cNvPr id="246" name="Google Shape;246;p35"/>
          <p:cNvSpPr txBox="1"/>
          <p:nvPr>
            <p:ph type="title"/>
          </p:nvPr>
        </p:nvSpPr>
        <p:spPr>
          <a:xfrm>
            <a:off x="5045775" y="241725"/>
            <a:ext cx="37164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Zoom Level 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311700" y="208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Multi-Zoom Model (Padding)</a:t>
            </a:r>
            <a:endParaRPr/>
          </a:p>
        </p:txBody>
      </p:sp>
      <p:pic>
        <p:nvPicPr>
          <p:cNvPr id="252" name="Google Shape;252;p36"/>
          <p:cNvPicPr preferRelativeResize="0"/>
          <p:nvPr/>
        </p:nvPicPr>
        <p:blipFill>
          <a:blip r:embed="rId3">
            <a:alphaModFix/>
          </a:blip>
          <a:stretch>
            <a:fillRect/>
          </a:stretch>
        </p:blipFill>
        <p:spPr>
          <a:xfrm>
            <a:off x="569075" y="1147225"/>
            <a:ext cx="3746710" cy="3691476"/>
          </a:xfrm>
          <a:prstGeom prst="rect">
            <a:avLst/>
          </a:prstGeom>
          <a:noFill/>
          <a:ln>
            <a:noFill/>
          </a:ln>
        </p:spPr>
      </p:pic>
      <p:pic>
        <p:nvPicPr>
          <p:cNvPr id="253" name="Google Shape;253;p36"/>
          <p:cNvPicPr preferRelativeResize="0"/>
          <p:nvPr/>
        </p:nvPicPr>
        <p:blipFill>
          <a:blip r:embed="rId4">
            <a:alphaModFix/>
          </a:blip>
          <a:stretch>
            <a:fillRect/>
          </a:stretch>
        </p:blipFill>
        <p:spPr>
          <a:xfrm>
            <a:off x="5000635" y="1147225"/>
            <a:ext cx="3746710" cy="3691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Multi-Zoom Model</a:t>
            </a:r>
            <a:endParaRPr/>
          </a:p>
        </p:txBody>
      </p:sp>
      <p:pic>
        <p:nvPicPr>
          <p:cNvPr id="259" name="Google Shape;259;p37"/>
          <p:cNvPicPr preferRelativeResize="0"/>
          <p:nvPr/>
        </p:nvPicPr>
        <p:blipFill rotWithShape="1">
          <a:blip r:embed="rId3">
            <a:alphaModFix/>
          </a:blip>
          <a:srcRect b="0" l="-13019" r="0" t="0"/>
          <a:stretch/>
        </p:blipFill>
        <p:spPr>
          <a:xfrm>
            <a:off x="2740650" y="449175"/>
            <a:ext cx="6027475" cy="4389525"/>
          </a:xfrm>
          <a:prstGeom prst="rect">
            <a:avLst/>
          </a:prstGeom>
          <a:noFill/>
          <a:ln>
            <a:noFill/>
          </a:ln>
        </p:spPr>
      </p:pic>
      <p:pic>
        <p:nvPicPr>
          <p:cNvPr id="260" name="Google Shape;260;p37"/>
          <p:cNvPicPr preferRelativeResize="0"/>
          <p:nvPr/>
        </p:nvPicPr>
        <p:blipFill>
          <a:blip r:embed="rId4">
            <a:alphaModFix/>
          </a:blip>
          <a:stretch>
            <a:fillRect/>
          </a:stretch>
        </p:blipFill>
        <p:spPr>
          <a:xfrm>
            <a:off x="456075" y="1636500"/>
            <a:ext cx="3458549" cy="23586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Multi-Zoom Model - Combining Two Generators</a:t>
            </a:r>
            <a:endParaRPr/>
          </a:p>
        </p:txBody>
      </p:sp>
      <p:pic>
        <p:nvPicPr>
          <p:cNvPr id="266" name="Google Shape;266;p38"/>
          <p:cNvPicPr preferRelativeResize="0"/>
          <p:nvPr/>
        </p:nvPicPr>
        <p:blipFill>
          <a:blip r:embed="rId3">
            <a:alphaModFix/>
          </a:blip>
          <a:stretch>
            <a:fillRect/>
          </a:stretch>
        </p:blipFill>
        <p:spPr>
          <a:xfrm>
            <a:off x="1852850" y="1147225"/>
            <a:ext cx="5115985" cy="3691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Multi-Zoom Model - Results</a:t>
            </a:r>
            <a:endParaRPr/>
          </a:p>
        </p:txBody>
      </p:sp>
      <p:pic>
        <p:nvPicPr>
          <p:cNvPr id="272" name="Google Shape;272;p39"/>
          <p:cNvPicPr preferRelativeResize="0"/>
          <p:nvPr/>
        </p:nvPicPr>
        <p:blipFill>
          <a:blip r:embed="rId3">
            <a:alphaModFix/>
          </a:blip>
          <a:stretch>
            <a:fillRect/>
          </a:stretch>
        </p:blipFill>
        <p:spPr>
          <a:xfrm>
            <a:off x="1375150" y="1218125"/>
            <a:ext cx="6819900" cy="355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278" name="Google Shape;278;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Working with lower image levels (zoom level 0)</a:t>
            </a:r>
            <a:endParaRPr/>
          </a:p>
          <a:p>
            <a:pPr indent="-342900" lvl="0" marL="457200" rtl="0" algn="l">
              <a:spcBef>
                <a:spcPts val="0"/>
              </a:spcBef>
              <a:spcAft>
                <a:spcPts val="0"/>
              </a:spcAft>
              <a:buSzPts val="1800"/>
              <a:buChar char="●"/>
            </a:pPr>
            <a:r>
              <a:rPr lang="en"/>
              <a:t>Hyperparameters fine-tuning</a:t>
            </a:r>
            <a:endParaRPr/>
          </a:p>
          <a:p>
            <a:pPr indent="-317500" lvl="1" marL="914400" rtl="0" algn="l">
              <a:spcBef>
                <a:spcPts val="0"/>
              </a:spcBef>
              <a:spcAft>
                <a:spcPts val="0"/>
              </a:spcAft>
              <a:buSzPts val="1400"/>
              <a:buChar char="○"/>
            </a:pPr>
            <a:r>
              <a:rPr lang="en"/>
              <a:t>Sample weighting</a:t>
            </a:r>
            <a:endParaRPr/>
          </a:p>
          <a:p>
            <a:pPr indent="-317500" lvl="0" marL="457200" marR="0" rtl="0" algn="l">
              <a:lnSpc>
                <a:spcPct val="115000"/>
              </a:lnSpc>
              <a:spcBef>
                <a:spcPts val="0"/>
              </a:spcBef>
              <a:spcAft>
                <a:spcPts val="0"/>
              </a:spcAft>
              <a:buClr>
                <a:schemeClr val="dk1"/>
              </a:buClr>
              <a:buSzPts val="1400"/>
              <a:buFont typeface="Open Sans"/>
              <a:buChar char="●"/>
            </a:pPr>
            <a:r>
              <a:rPr lang="en"/>
              <a:t>Multi-scale approach (training models in parallel)</a:t>
            </a:r>
            <a:endParaRPr/>
          </a:p>
          <a:p>
            <a:pPr indent="-342900" lvl="0" marL="457200" rtl="0" algn="l">
              <a:spcBef>
                <a:spcPts val="0"/>
              </a:spcBef>
              <a:spcAft>
                <a:spcPts val="0"/>
              </a:spcAft>
              <a:buSzPts val="1800"/>
              <a:buChar char="●"/>
            </a:pPr>
            <a:r>
              <a:rPr lang="en"/>
              <a:t>A</a:t>
            </a:r>
            <a:r>
              <a:rPr lang="en"/>
              <a:t>lternative pre-trained model</a:t>
            </a:r>
            <a:endParaRPr/>
          </a:p>
          <a:p>
            <a:pPr indent="-317500" lvl="1" marL="914400" marR="0" rtl="0" algn="l">
              <a:lnSpc>
                <a:spcPct val="115000"/>
              </a:lnSpc>
              <a:spcBef>
                <a:spcPts val="0"/>
              </a:spcBef>
              <a:spcAft>
                <a:spcPts val="0"/>
              </a:spcAft>
              <a:buSzPts val="1400"/>
              <a:buChar char="○"/>
            </a:pPr>
            <a:r>
              <a:rPr lang="en"/>
              <a:t>MobileNet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 Dataset</a:t>
            </a:r>
            <a:endParaRPr/>
          </a:p>
        </p:txBody>
      </p:sp>
      <p:sp>
        <p:nvSpPr>
          <p:cNvPr id="81" name="Google Shape;81;p15"/>
          <p:cNvSpPr txBox="1"/>
          <p:nvPr>
            <p:ph idx="1" type="body"/>
          </p:nvPr>
        </p:nvSpPr>
        <p:spPr>
          <a:xfrm>
            <a:off x="311700" y="1225225"/>
            <a:ext cx="8391300" cy="188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Camelyon17 dataset</a:t>
            </a:r>
            <a:endParaRPr/>
          </a:p>
          <a:p>
            <a:pPr indent="-317500" lvl="1" marL="914400" rtl="0" algn="l">
              <a:spcBef>
                <a:spcPts val="0"/>
              </a:spcBef>
              <a:spcAft>
                <a:spcPts val="0"/>
              </a:spcAft>
              <a:buSzPts val="1400"/>
              <a:buChar char="○"/>
            </a:pPr>
            <a:r>
              <a:rPr lang="en"/>
              <a:t>gigapixel pathology image (.tiff)</a:t>
            </a:r>
            <a:endParaRPr/>
          </a:p>
          <a:p>
            <a:pPr indent="-317500" lvl="1" marL="914400" rtl="0" algn="l">
              <a:spcBef>
                <a:spcPts val="0"/>
              </a:spcBef>
              <a:spcAft>
                <a:spcPts val="0"/>
              </a:spcAft>
              <a:buSzPts val="1400"/>
              <a:buChar char="○"/>
            </a:pPr>
            <a:r>
              <a:rPr lang="en"/>
              <a:t>up to 8 zoom level</a:t>
            </a:r>
            <a:endParaRPr/>
          </a:p>
          <a:p>
            <a:pPr indent="-317500" lvl="1" marL="914400" rtl="0" algn="l">
              <a:spcBef>
                <a:spcPts val="0"/>
              </a:spcBef>
              <a:spcAft>
                <a:spcPts val="0"/>
              </a:spcAft>
              <a:buSzPts val="1400"/>
              <a:buChar char="○"/>
            </a:pPr>
            <a:r>
              <a:rPr lang="en"/>
              <a:t>Capture context as well as detail</a:t>
            </a:r>
            <a:endParaRPr/>
          </a:p>
          <a:p>
            <a:pPr indent="-342900" lvl="0" marL="457200" rtl="0" algn="l">
              <a:spcBef>
                <a:spcPts val="0"/>
              </a:spcBef>
              <a:spcAft>
                <a:spcPts val="0"/>
              </a:spcAft>
              <a:buSzPts val="1800"/>
              <a:buChar char="●"/>
            </a:pPr>
            <a:r>
              <a:rPr lang="en"/>
              <a:t>Extracted </a:t>
            </a:r>
            <a:r>
              <a:rPr lang="en"/>
              <a:t>299x299 windows with at least 30% non-gray region at</a:t>
            </a:r>
            <a:r>
              <a:rPr lang="en"/>
              <a:t> multiple zoom levels.</a:t>
            </a:r>
            <a:endParaRPr/>
          </a:p>
        </p:txBody>
      </p:sp>
      <p:grpSp>
        <p:nvGrpSpPr>
          <p:cNvPr id="82" name="Google Shape;82;p15"/>
          <p:cNvGrpSpPr/>
          <p:nvPr/>
        </p:nvGrpSpPr>
        <p:grpSpPr>
          <a:xfrm>
            <a:off x="1427709" y="3288687"/>
            <a:ext cx="6634591" cy="1544722"/>
            <a:chOff x="867084" y="3288687"/>
            <a:chExt cx="6634591" cy="1544722"/>
          </a:xfrm>
        </p:grpSpPr>
        <p:grpSp>
          <p:nvGrpSpPr>
            <p:cNvPr id="83" name="Google Shape;83;p15"/>
            <p:cNvGrpSpPr/>
            <p:nvPr/>
          </p:nvGrpSpPr>
          <p:grpSpPr>
            <a:xfrm>
              <a:off x="867084" y="3288687"/>
              <a:ext cx="5211307" cy="1544719"/>
              <a:chOff x="406950" y="2407175"/>
              <a:chExt cx="8483326" cy="2444175"/>
            </a:xfrm>
          </p:grpSpPr>
          <p:pic>
            <p:nvPicPr>
              <p:cNvPr id="84" name="Google Shape;84;p15"/>
              <p:cNvPicPr preferRelativeResize="0"/>
              <p:nvPr/>
            </p:nvPicPr>
            <p:blipFill>
              <a:blip r:embed="rId3">
                <a:alphaModFix/>
              </a:blip>
              <a:stretch>
                <a:fillRect/>
              </a:stretch>
            </p:blipFill>
            <p:spPr>
              <a:xfrm>
                <a:off x="406950" y="2407175"/>
                <a:ext cx="1905051" cy="1905051"/>
              </a:xfrm>
              <a:prstGeom prst="rect">
                <a:avLst/>
              </a:prstGeom>
              <a:noFill/>
              <a:ln>
                <a:noFill/>
              </a:ln>
            </p:spPr>
          </p:pic>
          <p:sp>
            <p:nvSpPr>
              <p:cNvPr id="85" name="Google Shape;85;p15"/>
              <p:cNvSpPr txBox="1"/>
              <p:nvPr/>
            </p:nvSpPr>
            <p:spPr>
              <a:xfrm>
                <a:off x="874525" y="4507250"/>
                <a:ext cx="969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Level 5</a:t>
                </a:r>
                <a:endParaRPr b="1" sz="900">
                  <a:latin typeface="Open Sans"/>
                  <a:ea typeface="Open Sans"/>
                  <a:cs typeface="Open Sans"/>
                  <a:sym typeface="Open Sans"/>
                </a:endParaRPr>
              </a:p>
            </p:txBody>
          </p:sp>
          <p:grpSp>
            <p:nvGrpSpPr>
              <p:cNvPr id="86" name="Google Shape;86;p15"/>
              <p:cNvGrpSpPr/>
              <p:nvPr/>
            </p:nvGrpSpPr>
            <p:grpSpPr>
              <a:xfrm>
                <a:off x="2559325" y="2407175"/>
                <a:ext cx="1965624" cy="2444175"/>
                <a:chOff x="3498250" y="2485175"/>
                <a:chExt cx="1965624" cy="2444175"/>
              </a:xfrm>
            </p:grpSpPr>
            <p:pic>
              <p:nvPicPr>
                <p:cNvPr id="87" name="Google Shape;87;p15"/>
                <p:cNvPicPr preferRelativeResize="0"/>
                <p:nvPr/>
              </p:nvPicPr>
              <p:blipFill>
                <a:blip r:embed="rId4">
                  <a:alphaModFix/>
                </a:blip>
                <a:stretch>
                  <a:fillRect/>
                </a:stretch>
              </p:blipFill>
              <p:spPr>
                <a:xfrm>
                  <a:off x="3498250" y="2485175"/>
                  <a:ext cx="1965624" cy="1965624"/>
                </a:xfrm>
                <a:prstGeom prst="rect">
                  <a:avLst/>
                </a:prstGeom>
                <a:noFill/>
                <a:ln>
                  <a:noFill/>
                </a:ln>
              </p:spPr>
            </p:pic>
            <p:sp>
              <p:nvSpPr>
                <p:cNvPr id="88" name="Google Shape;88;p15"/>
                <p:cNvSpPr txBox="1"/>
                <p:nvPr/>
              </p:nvSpPr>
              <p:spPr>
                <a:xfrm>
                  <a:off x="3996100" y="4585250"/>
                  <a:ext cx="969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Level 4</a:t>
                  </a:r>
                  <a:endParaRPr b="1" sz="900">
                    <a:latin typeface="Open Sans"/>
                    <a:ea typeface="Open Sans"/>
                    <a:cs typeface="Open Sans"/>
                    <a:sym typeface="Open Sans"/>
                  </a:endParaRPr>
                </a:p>
                <a:p>
                  <a:pPr indent="0" lvl="0" marL="0" rtl="0" algn="l">
                    <a:spcBef>
                      <a:spcPts val="0"/>
                    </a:spcBef>
                    <a:spcAft>
                      <a:spcPts val="0"/>
                    </a:spcAft>
                    <a:buNone/>
                  </a:pPr>
                  <a:r>
                    <a:t/>
                  </a:r>
                  <a:endParaRPr b="1" sz="900">
                    <a:latin typeface="Open Sans"/>
                    <a:ea typeface="Open Sans"/>
                    <a:cs typeface="Open Sans"/>
                    <a:sym typeface="Open Sans"/>
                  </a:endParaRPr>
                </a:p>
              </p:txBody>
            </p:sp>
          </p:grpSp>
          <p:pic>
            <p:nvPicPr>
              <p:cNvPr id="89" name="Google Shape;89;p15"/>
              <p:cNvPicPr preferRelativeResize="0"/>
              <p:nvPr/>
            </p:nvPicPr>
            <p:blipFill>
              <a:blip r:embed="rId5">
                <a:alphaModFix/>
              </a:blip>
              <a:stretch>
                <a:fillRect/>
              </a:stretch>
            </p:blipFill>
            <p:spPr>
              <a:xfrm>
                <a:off x="4772275" y="2424538"/>
                <a:ext cx="1965624" cy="1965624"/>
              </a:xfrm>
              <a:prstGeom prst="rect">
                <a:avLst/>
              </a:prstGeom>
              <a:noFill/>
              <a:ln>
                <a:noFill/>
              </a:ln>
            </p:spPr>
          </p:pic>
          <p:sp>
            <p:nvSpPr>
              <p:cNvPr id="90" name="Google Shape;90;p15"/>
              <p:cNvSpPr txBox="1"/>
              <p:nvPr/>
            </p:nvSpPr>
            <p:spPr>
              <a:xfrm>
                <a:off x="5324063" y="4507250"/>
                <a:ext cx="969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Level 3</a:t>
                </a:r>
                <a:endParaRPr b="1" sz="900">
                  <a:latin typeface="Open Sans"/>
                  <a:ea typeface="Open Sans"/>
                  <a:cs typeface="Open Sans"/>
                  <a:sym typeface="Open Sans"/>
                </a:endParaRPr>
              </a:p>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91" name="Google Shape;91;p15"/>
              <p:cNvSpPr txBox="1"/>
              <p:nvPr/>
            </p:nvSpPr>
            <p:spPr>
              <a:xfrm>
                <a:off x="7523650" y="4507250"/>
                <a:ext cx="9699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Level 2</a:t>
                </a:r>
                <a:endParaRPr b="1" sz="900">
                  <a:latin typeface="Open Sans"/>
                  <a:ea typeface="Open Sans"/>
                  <a:cs typeface="Open Sans"/>
                  <a:sym typeface="Open Sans"/>
                </a:endParaRPr>
              </a:p>
              <a:p>
                <a:pPr indent="0" lvl="0" marL="0" rtl="0" algn="l">
                  <a:spcBef>
                    <a:spcPts val="0"/>
                  </a:spcBef>
                  <a:spcAft>
                    <a:spcPts val="0"/>
                  </a:spcAft>
                  <a:buNone/>
                </a:pPr>
                <a:r>
                  <a:t/>
                </a:r>
                <a:endParaRPr b="1" sz="900">
                  <a:latin typeface="Open Sans"/>
                  <a:ea typeface="Open Sans"/>
                  <a:cs typeface="Open Sans"/>
                  <a:sym typeface="Open Sans"/>
                </a:endParaRPr>
              </a:p>
            </p:txBody>
          </p:sp>
          <p:pic>
            <p:nvPicPr>
              <p:cNvPr id="92" name="Google Shape;92;p15"/>
              <p:cNvPicPr preferRelativeResize="0"/>
              <p:nvPr/>
            </p:nvPicPr>
            <p:blipFill>
              <a:blip r:embed="rId6">
                <a:alphaModFix/>
              </a:blip>
              <a:stretch>
                <a:fillRect/>
              </a:stretch>
            </p:blipFill>
            <p:spPr>
              <a:xfrm>
                <a:off x="6985225" y="2454814"/>
                <a:ext cx="1905051" cy="1905051"/>
              </a:xfrm>
              <a:prstGeom prst="rect">
                <a:avLst/>
              </a:prstGeom>
              <a:noFill/>
              <a:ln>
                <a:noFill/>
              </a:ln>
            </p:spPr>
          </p:pic>
        </p:grpSp>
        <p:sp>
          <p:nvSpPr>
            <p:cNvPr id="93" name="Google Shape;93;p15"/>
            <p:cNvSpPr txBox="1"/>
            <p:nvPr/>
          </p:nvSpPr>
          <p:spPr>
            <a:xfrm>
              <a:off x="6430617" y="4615910"/>
              <a:ext cx="5958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Level 1</a:t>
              </a:r>
              <a:endParaRPr b="1" sz="900">
                <a:latin typeface="Open Sans"/>
                <a:ea typeface="Open Sans"/>
                <a:cs typeface="Open Sans"/>
                <a:sym typeface="Open Sans"/>
              </a:endParaRPr>
            </a:p>
            <a:p>
              <a:pPr indent="0" lvl="0" marL="0" rtl="0" algn="l">
                <a:spcBef>
                  <a:spcPts val="0"/>
                </a:spcBef>
                <a:spcAft>
                  <a:spcPts val="0"/>
                </a:spcAft>
                <a:buNone/>
              </a:pPr>
              <a:r>
                <a:t/>
              </a:r>
              <a:endParaRPr b="1" sz="900">
                <a:latin typeface="Open Sans"/>
                <a:ea typeface="Open Sans"/>
                <a:cs typeface="Open Sans"/>
                <a:sym typeface="Open Sans"/>
              </a:endParaRPr>
            </a:p>
          </p:txBody>
        </p:sp>
        <p:pic>
          <p:nvPicPr>
            <p:cNvPr id="94" name="Google Shape;94;p15"/>
            <p:cNvPicPr preferRelativeResize="0"/>
            <p:nvPr/>
          </p:nvPicPr>
          <p:blipFill>
            <a:blip r:embed="rId7">
              <a:alphaModFix/>
            </a:blip>
            <a:stretch>
              <a:fillRect/>
            </a:stretch>
          </p:blipFill>
          <p:spPr>
            <a:xfrm>
              <a:off x="6316150" y="3359875"/>
              <a:ext cx="1185525" cy="11855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Preprocessing for</a:t>
            </a:r>
            <a:r>
              <a:rPr lang="en"/>
              <a:t> Unbalanced Dataset</a:t>
            </a:r>
            <a:endParaRPr/>
          </a:p>
        </p:txBody>
      </p:sp>
      <p:sp>
        <p:nvSpPr>
          <p:cNvPr id="100" name="Google Shape;100;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2 </a:t>
            </a:r>
            <a:r>
              <a:rPr lang="en"/>
              <a:t>techniques</a:t>
            </a:r>
            <a:r>
              <a:rPr lang="en"/>
              <a:t> for balancing the data and finally ended up using the second. They are:</a:t>
            </a:r>
            <a:endParaRPr/>
          </a:p>
          <a:p>
            <a:pPr indent="-342900" lvl="0" marL="457200" rtl="0" algn="l">
              <a:spcBef>
                <a:spcPts val="1600"/>
              </a:spcBef>
              <a:spcAft>
                <a:spcPts val="0"/>
              </a:spcAft>
              <a:buSzPts val="1800"/>
              <a:buChar char="●"/>
            </a:pPr>
            <a:r>
              <a:rPr lang="en"/>
              <a:t>Class Weighting</a:t>
            </a:r>
            <a:endParaRPr/>
          </a:p>
          <a:p>
            <a:pPr indent="-317500" lvl="1" marL="914400" rtl="0" algn="l">
              <a:spcBef>
                <a:spcPts val="0"/>
              </a:spcBef>
              <a:spcAft>
                <a:spcPts val="0"/>
              </a:spcAft>
              <a:buSzPts val="1400"/>
              <a:buChar char="○"/>
            </a:pPr>
            <a:r>
              <a:rPr lang="en"/>
              <a:t>Assign class weights for tumor, non-tumor data based on size of the dataset.</a:t>
            </a:r>
            <a:endParaRPr/>
          </a:p>
          <a:p>
            <a:pPr indent="-317500" lvl="1" marL="914400" rtl="0" algn="l">
              <a:spcBef>
                <a:spcPts val="0"/>
              </a:spcBef>
              <a:spcAft>
                <a:spcPts val="0"/>
              </a:spcAft>
              <a:buSzPts val="1400"/>
              <a:buChar char="○"/>
            </a:pPr>
            <a:r>
              <a:rPr lang="en"/>
              <a:t>Class weights are applied to loss function</a:t>
            </a:r>
            <a:endParaRPr/>
          </a:p>
          <a:p>
            <a:pPr indent="-342900" lvl="0" marL="457200" rtl="0" algn="l">
              <a:spcBef>
                <a:spcPts val="0"/>
              </a:spcBef>
              <a:spcAft>
                <a:spcPts val="0"/>
              </a:spcAft>
              <a:buSzPts val="1800"/>
              <a:buChar char="●"/>
            </a:pPr>
            <a:r>
              <a:rPr lang="en"/>
              <a:t>Artificially Downsampling No Tumor </a:t>
            </a:r>
            <a:endParaRPr/>
          </a:p>
          <a:p>
            <a:pPr indent="-317500" lvl="1" marL="914400" rtl="0" algn="l">
              <a:spcBef>
                <a:spcPts val="0"/>
              </a:spcBef>
              <a:spcAft>
                <a:spcPts val="0"/>
              </a:spcAft>
              <a:buSzPts val="1400"/>
              <a:buChar char="○"/>
            </a:pPr>
            <a:r>
              <a:rPr lang="en"/>
              <a:t>Since no-tumor data was substantially more than the tumor data, we randomly dropped </a:t>
            </a:r>
            <a:r>
              <a:rPr lang="en"/>
              <a:t>no-tumor images to match the number of tumor images.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315925"/>
            <a:ext cx="4407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Architecture</a:t>
            </a:r>
            <a:endParaRPr/>
          </a:p>
        </p:txBody>
      </p:sp>
      <p:sp>
        <p:nvSpPr>
          <p:cNvPr id="106" name="Google Shape;106;p1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Transfer learning: Inception V3</a:t>
            </a:r>
            <a:endParaRPr/>
          </a:p>
          <a:p>
            <a:pPr indent="-342900" lvl="0" marL="457200" rtl="0" algn="l">
              <a:spcBef>
                <a:spcPts val="0"/>
              </a:spcBef>
              <a:spcAft>
                <a:spcPts val="0"/>
              </a:spcAft>
              <a:buSzPts val="1800"/>
              <a:buChar char="●"/>
            </a:pPr>
            <a:r>
              <a:rPr lang="en"/>
              <a:t>Custom model: Binary image classification using CNN.</a:t>
            </a:r>
            <a:endParaRPr/>
          </a:p>
          <a:p>
            <a:pPr indent="-342900" lvl="0" marL="457200" rtl="0" algn="l">
              <a:spcBef>
                <a:spcPts val="0"/>
              </a:spcBef>
              <a:spcAft>
                <a:spcPts val="0"/>
              </a:spcAft>
              <a:buSzPts val="1800"/>
              <a:buChar char="●"/>
            </a:pPr>
            <a:r>
              <a:rPr lang="en"/>
              <a:t>Multi-Zoom model: </a:t>
            </a:r>
            <a:r>
              <a:rPr lang="en"/>
              <a:t> Inception V3 used as base layer and then connected a Fully Connected Dense layer before the final sigmoid for binary classification.</a:t>
            </a:r>
            <a:endParaRPr/>
          </a:p>
        </p:txBody>
      </p:sp>
      <p:grpSp>
        <p:nvGrpSpPr>
          <p:cNvPr id="107" name="Google Shape;107;p17"/>
          <p:cNvGrpSpPr/>
          <p:nvPr/>
        </p:nvGrpSpPr>
        <p:grpSpPr>
          <a:xfrm>
            <a:off x="5308025" y="173200"/>
            <a:ext cx="2922000" cy="4571920"/>
            <a:chOff x="5264725" y="173200"/>
            <a:chExt cx="2922000" cy="4571920"/>
          </a:xfrm>
        </p:grpSpPr>
        <p:grpSp>
          <p:nvGrpSpPr>
            <p:cNvPr id="108" name="Google Shape;108;p17"/>
            <p:cNvGrpSpPr/>
            <p:nvPr/>
          </p:nvGrpSpPr>
          <p:grpSpPr>
            <a:xfrm>
              <a:off x="5264725" y="173200"/>
              <a:ext cx="2922000" cy="3691475"/>
              <a:chOff x="5143500" y="562875"/>
              <a:chExt cx="2922000" cy="3691475"/>
            </a:xfrm>
          </p:grpSpPr>
          <p:pic>
            <p:nvPicPr>
              <p:cNvPr id="109" name="Google Shape;109;p17"/>
              <p:cNvPicPr preferRelativeResize="0"/>
              <p:nvPr/>
            </p:nvPicPr>
            <p:blipFill>
              <a:blip r:embed="rId3">
                <a:alphaModFix/>
              </a:blip>
              <a:stretch>
                <a:fillRect/>
              </a:stretch>
            </p:blipFill>
            <p:spPr>
              <a:xfrm>
                <a:off x="5161663" y="562875"/>
                <a:ext cx="2795567" cy="3691475"/>
              </a:xfrm>
              <a:prstGeom prst="rect">
                <a:avLst/>
              </a:prstGeom>
              <a:noFill/>
              <a:ln>
                <a:noFill/>
              </a:ln>
            </p:spPr>
          </p:pic>
          <p:sp>
            <p:nvSpPr>
              <p:cNvPr id="110" name="Google Shape;110;p17"/>
              <p:cNvSpPr/>
              <p:nvPr/>
            </p:nvSpPr>
            <p:spPr>
              <a:xfrm>
                <a:off x="5143500" y="1954525"/>
                <a:ext cx="395700" cy="31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7669800" y="2030900"/>
                <a:ext cx="395700" cy="31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5385825" y="2068975"/>
                <a:ext cx="2339700" cy="159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7"/>
              <p:cNvCxnSpPr/>
              <p:nvPr/>
            </p:nvCxnSpPr>
            <p:spPr>
              <a:xfrm flipH="1" rot="10800000">
                <a:off x="5853550" y="2069125"/>
                <a:ext cx="702000" cy="277500"/>
              </a:xfrm>
              <a:prstGeom prst="straightConnector1">
                <a:avLst/>
              </a:prstGeom>
              <a:noFill/>
              <a:ln cap="flat" cmpd="sng" w="38100">
                <a:solidFill>
                  <a:srgbClr val="000000"/>
                </a:solidFill>
                <a:prstDash val="solid"/>
                <a:round/>
                <a:headEnd len="med" w="med" type="none"/>
                <a:tailEnd len="med" w="med" type="none"/>
              </a:ln>
            </p:spPr>
          </p:cxnSp>
          <p:cxnSp>
            <p:nvCxnSpPr>
              <p:cNvPr id="114" name="Google Shape;114;p17"/>
              <p:cNvCxnSpPr/>
              <p:nvPr/>
            </p:nvCxnSpPr>
            <p:spPr>
              <a:xfrm rot="10800000">
                <a:off x="6555475" y="2069125"/>
                <a:ext cx="648900" cy="277500"/>
              </a:xfrm>
              <a:prstGeom prst="straightConnector1">
                <a:avLst/>
              </a:prstGeom>
              <a:noFill/>
              <a:ln cap="flat" cmpd="sng" w="38100">
                <a:solidFill>
                  <a:srgbClr val="000000"/>
                </a:solidFill>
                <a:prstDash val="solid"/>
                <a:round/>
                <a:headEnd len="med" w="med" type="none"/>
                <a:tailEnd len="med" w="med" type="none"/>
              </a:ln>
            </p:spPr>
          </p:cxnSp>
        </p:grpSp>
        <p:grpSp>
          <p:nvGrpSpPr>
            <p:cNvPr id="115" name="Google Shape;115;p17"/>
            <p:cNvGrpSpPr/>
            <p:nvPr/>
          </p:nvGrpSpPr>
          <p:grpSpPr>
            <a:xfrm>
              <a:off x="5581599" y="3987014"/>
              <a:ext cx="2209430" cy="758106"/>
              <a:chOff x="5581599" y="3987014"/>
              <a:chExt cx="2209430" cy="758106"/>
            </a:xfrm>
          </p:grpSpPr>
          <p:grpSp>
            <p:nvGrpSpPr>
              <p:cNvPr id="116" name="Google Shape;116;p17"/>
              <p:cNvGrpSpPr/>
              <p:nvPr/>
            </p:nvGrpSpPr>
            <p:grpSpPr>
              <a:xfrm>
                <a:off x="5581599" y="3987015"/>
                <a:ext cx="730997" cy="758105"/>
                <a:chOff x="7992507" y="4256464"/>
                <a:chExt cx="1353447" cy="1573485"/>
              </a:xfrm>
            </p:grpSpPr>
            <p:pic>
              <p:nvPicPr>
                <p:cNvPr id="117" name="Google Shape;117;p17"/>
                <p:cNvPicPr preferRelativeResize="0"/>
                <p:nvPr/>
              </p:nvPicPr>
              <p:blipFill>
                <a:blip r:embed="rId4">
                  <a:alphaModFix/>
                </a:blip>
                <a:stretch>
                  <a:fillRect/>
                </a:stretch>
              </p:blipFill>
              <p:spPr>
                <a:xfrm>
                  <a:off x="7992507" y="4256464"/>
                  <a:ext cx="1207484" cy="1242274"/>
                </a:xfrm>
                <a:prstGeom prst="rect">
                  <a:avLst/>
                </a:prstGeom>
                <a:noFill/>
                <a:ln>
                  <a:noFill/>
                </a:ln>
              </p:spPr>
            </p:pic>
            <p:sp>
              <p:nvSpPr>
                <p:cNvPr id="118" name="Google Shape;118;p17"/>
                <p:cNvSpPr txBox="1"/>
                <p:nvPr/>
              </p:nvSpPr>
              <p:spPr>
                <a:xfrm>
                  <a:off x="8138454" y="5498749"/>
                  <a:ext cx="12075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Open Sans"/>
                      <a:ea typeface="Open Sans"/>
                      <a:cs typeface="Open Sans"/>
                      <a:sym typeface="Open Sans"/>
                    </a:rPr>
                    <a:t>Level 3</a:t>
                  </a:r>
                  <a:endParaRPr b="1" sz="700">
                    <a:latin typeface="Open Sans"/>
                    <a:ea typeface="Open Sans"/>
                    <a:cs typeface="Open Sans"/>
                    <a:sym typeface="Open Sans"/>
                  </a:endParaRPr>
                </a:p>
                <a:p>
                  <a:pPr indent="0" lvl="0" marL="0" rtl="0" algn="l">
                    <a:spcBef>
                      <a:spcPts val="0"/>
                    </a:spcBef>
                    <a:spcAft>
                      <a:spcPts val="0"/>
                    </a:spcAft>
                    <a:buNone/>
                  </a:pPr>
                  <a:r>
                    <a:t/>
                  </a:r>
                  <a:endParaRPr b="1" sz="700">
                    <a:latin typeface="Open Sans"/>
                    <a:ea typeface="Open Sans"/>
                    <a:cs typeface="Open Sans"/>
                    <a:sym typeface="Open Sans"/>
                  </a:endParaRPr>
                </a:p>
              </p:txBody>
            </p:sp>
          </p:grpSp>
          <p:grpSp>
            <p:nvGrpSpPr>
              <p:cNvPr id="119" name="Google Shape;119;p17"/>
              <p:cNvGrpSpPr/>
              <p:nvPr/>
            </p:nvGrpSpPr>
            <p:grpSpPr>
              <a:xfrm>
                <a:off x="6923493" y="3987014"/>
                <a:ext cx="867536" cy="732093"/>
                <a:chOff x="4109328" y="3299660"/>
                <a:chExt cx="1528699" cy="1480771"/>
              </a:xfrm>
            </p:grpSpPr>
            <p:pic>
              <p:nvPicPr>
                <p:cNvPr id="120" name="Google Shape;120;p17"/>
                <p:cNvPicPr preferRelativeResize="0"/>
                <p:nvPr/>
              </p:nvPicPr>
              <p:blipFill>
                <a:blip r:embed="rId5">
                  <a:alphaModFix/>
                </a:blip>
                <a:stretch>
                  <a:fillRect/>
                </a:stretch>
              </p:blipFill>
              <p:spPr>
                <a:xfrm>
                  <a:off x="4109328" y="3299660"/>
                  <a:ext cx="1207484" cy="1242274"/>
                </a:xfrm>
                <a:prstGeom prst="rect">
                  <a:avLst/>
                </a:prstGeom>
                <a:noFill/>
                <a:ln>
                  <a:noFill/>
                </a:ln>
              </p:spPr>
            </p:pic>
            <p:sp>
              <p:nvSpPr>
                <p:cNvPr id="121" name="Google Shape;121;p17"/>
                <p:cNvSpPr txBox="1"/>
                <p:nvPr/>
              </p:nvSpPr>
              <p:spPr>
                <a:xfrm>
                  <a:off x="4430527" y="4562931"/>
                  <a:ext cx="12075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Open Sans"/>
                      <a:ea typeface="Open Sans"/>
                      <a:cs typeface="Open Sans"/>
                      <a:sym typeface="Open Sans"/>
                    </a:rPr>
                    <a:t>Level 2</a:t>
                  </a:r>
                  <a:endParaRPr b="1" sz="700">
                    <a:latin typeface="Open Sans"/>
                    <a:ea typeface="Open Sans"/>
                    <a:cs typeface="Open Sans"/>
                    <a:sym typeface="Open Sans"/>
                  </a:endParaRPr>
                </a:p>
                <a:p>
                  <a:pPr indent="0" lvl="0" marL="0" rtl="0" algn="l">
                    <a:spcBef>
                      <a:spcPts val="0"/>
                    </a:spcBef>
                    <a:spcAft>
                      <a:spcPts val="0"/>
                    </a:spcAft>
                    <a:buNone/>
                  </a:pPr>
                  <a:r>
                    <a:t/>
                  </a:r>
                  <a:endParaRPr b="1" sz="700">
                    <a:latin typeface="Open Sans"/>
                    <a:ea typeface="Open Sans"/>
                    <a:cs typeface="Open Sans"/>
                    <a:sym typeface="Open Sans"/>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183400" y="246575"/>
            <a:ext cx="82500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Heatmap</a:t>
            </a:r>
            <a:endParaRPr/>
          </a:p>
        </p:txBody>
      </p:sp>
      <p:pic>
        <p:nvPicPr>
          <p:cNvPr id="127" name="Google Shape;127;p18"/>
          <p:cNvPicPr preferRelativeResize="0"/>
          <p:nvPr/>
        </p:nvPicPr>
        <p:blipFill>
          <a:blip r:embed="rId3">
            <a:alphaModFix/>
          </a:blip>
          <a:stretch>
            <a:fillRect/>
          </a:stretch>
        </p:blipFill>
        <p:spPr>
          <a:xfrm>
            <a:off x="2080888" y="1039800"/>
            <a:ext cx="4680264" cy="3691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257775" y="16495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Heatmap</a:t>
            </a:r>
            <a:endParaRPr/>
          </a:p>
        </p:txBody>
      </p:sp>
      <p:pic>
        <p:nvPicPr>
          <p:cNvPr id="133" name="Google Shape;133;p19"/>
          <p:cNvPicPr preferRelativeResize="0"/>
          <p:nvPr/>
        </p:nvPicPr>
        <p:blipFill>
          <a:blip r:embed="rId3">
            <a:alphaModFix/>
          </a:blip>
          <a:stretch>
            <a:fillRect/>
          </a:stretch>
        </p:blipFill>
        <p:spPr>
          <a:xfrm>
            <a:off x="2594175" y="1060950"/>
            <a:ext cx="3847777" cy="3691475"/>
          </a:xfrm>
          <a:prstGeom prst="rect">
            <a:avLst/>
          </a:prstGeom>
          <a:noFill/>
          <a:ln>
            <a:noFill/>
          </a:ln>
        </p:spPr>
      </p:pic>
      <p:sp>
        <p:nvSpPr>
          <p:cNvPr id="134" name="Google Shape;134;p19"/>
          <p:cNvSpPr txBox="1"/>
          <p:nvPr/>
        </p:nvSpPr>
        <p:spPr>
          <a:xfrm>
            <a:off x="508700" y="2331500"/>
            <a:ext cx="20265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*our final model was not used to generate this  heat map</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237300" y="121825"/>
            <a:ext cx="85089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Heatmap</a:t>
            </a:r>
            <a:endParaRPr/>
          </a:p>
        </p:txBody>
      </p:sp>
      <p:pic>
        <p:nvPicPr>
          <p:cNvPr id="140" name="Google Shape;140;p20"/>
          <p:cNvPicPr preferRelativeResize="0"/>
          <p:nvPr/>
        </p:nvPicPr>
        <p:blipFill>
          <a:blip r:embed="rId3">
            <a:alphaModFix/>
          </a:blip>
          <a:stretch>
            <a:fillRect/>
          </a:stretch>
        </p:blipFill>
        <p:spPr>
          <a:xfrm>
            <a:off x="157100" y="1017825"/>
            <a:ext cx="8829788" cy="36914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268550" y="183125"/>
            <a:ext cx="8520600" cy="70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Heatmap</a:t>
            </a:r>
            <a:endParaRPr/>
          </a:p>
        </p:txBody>
      </p:sp>
      <p:pic>
        <p:nvPicPr>
          <p:cNvPr id="146" name="Google Shape;146;p21"/>
          <p:cNvPicPr preferRelativeResize="0"/>
          <p:nvPr/>
        </p:nvPicPr>
        <p:blipFill>
          <a:blip r:embed="rId3">
            <a:alphaModFix/>
          </a:blip>
          <a:stretch>
            <a:fillRect/>
          </a:stretch>
        </p:blipFill>
        <p:spPr>
          <a:xfrm>
            <a:off x="1305575" y="996250"/>
            <a:ext cx="6446537" cy="3691474"/>
          </a:xfrm>
          <a:prstGeom prst="rect">
            <a:avLst/>
          </a:prstGeom>
          <a:noFill/>
          <a:ln>
            <a:noFill/>
          </a:ln>
        </p:spPr>
      </p:pic>
      <p:sp>
        <p:nvSpPr>
          <p:cNvPr id="147" name="Google Shape;147;p21"/>
          <p:cNvSpPr/>
          <p:nvPr/>
        </p:nvSpPr>
        <p:spPr>
          <a:xfrm>
            <a:off x="1901475" y="4053500"/>
            <a:ext cx="4704900" cy="48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551450" y="2698625"/>
            <a:ext cx="3221400" cy="70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1214000" y="1147225"/>
            <a:ext cx="4526100" cy="23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